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334" r:id="rId10"/>
    <p:sldId id="338" r:id="rId11"/>
    <p:sldId id="340" r:id="rId12"/>
    <p:sldId id="341" r:id="rId13"/>
    <p:sldId id="342" r:id="rId14"/>
    <p:sldId id="269" r:id="rId15"/>
    <p:sldId id="344" r:id="rId16"/>
    <p:sldId id="337" r:id="rId17"/>
    <p:sldId id="333" r:id="rId18"/>
    <p:sldId id="264" r:id="rId19"/>
    <p:sldId id="330" r:id="rId20"/>
    <p:sldId id="331" r:id="rId21"/>
    <p:sldId id="343" r:id="rId22"/>
    <p:sldId id="33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5"/>
    <p:restoredTop sz="77519"/>
  </p:normalViewPr>
  <p:slideViewPr>
    <p:cSldViewPr snapToGrid="0" snapToObjects="1">
      <p:cViewPr varScale="1">
        <p:scale>
          <a:sx n="122" d="100"/>
          <a:sy n="122" d="100"/>
        </p:scale>
        <p:origin x="2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597664-6BBA-744C-84AE-62E34A47A11A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CA"/>
        </a:p>
      </dgm:t>
    </dgm:pt>
    <dgm:pt modelId="{6B1A41C8-7757-5646-8B22-891D38A6416D}">
      <dgm:prSet phldrT="[Texte]" custT="1"/>
      <dgm:spPr/>
      <dgm:t>
        <a:bodyPr/>
        <a:lstStyle/>
        <a:p>
          <a:r>
            <a:rPr lang="fr-CA" sz="1800" b="1" dirty="0">
              <a:latin typeface="Chalkboard" panose="03050602040202020205" pitchFamily="66" charset="77"/>
            </a:rPr>
            <a:t>Bien-être</a:t>
          </a:r>
        </a:p>
      </dgm:t>
    </dgm:pt>
    <dgm:pt modelId="{E3A134BE-D22C-FB42-B495-71390A775E99}" type="parTrans" cxnId="{F60FC84E-8AC3-724B-9426-897C0EF9CE46}">
      <dgm:prSet/>
      <dgm:spPr/>
      <dgm:t>
        <a:bodyPr/>
        <a:lstStyle/>
        <a:p>
          <a:endParaRPr lang="fr-CA"/>
        </a:p>
      </dgm:t>
    </dgm:pt>
    <dgm:pt modelId="{67641F11-EACD-F94D-8D5C-D6DD0865043D}" type="sibTrans" cxnId="{F60FC84E-8AC3-724B-9426-897C0EF9CE46}">
      <dgm:prSet/>
      <dgm:spPr/>
      <dgm:t>
        <a:bodyPr/>
        <a:lstStyle/>
        <a:p>
          <a:endParaRPr lang="fr-CA"/>
        </a:p>
      </dgm:t>
    </dgm:pt>
    <dgm:pt modelId="{F357FD82-5D5D-3240-8A2A-70A33C3EA012}">
      <dgm:prSet phldrT="[Texte]" custT="1"/>
      <dgm:spPr/>
      <dgm:t>
        <a:bodyPr/>
        <a:lstStyle/>
        <a:p>
          <a:r>
            <a:rPr lang="fr-CA" sz="1600" b="1" dirty="0">
              <a:latin typeface="Chalkboard" panose="03050602040202020205" pitchFamily="66" charset="77"/>
            </a:rPr>
            <a:t>Émotions </a:t>
          </a:r>
        </a:p>
        <a:p>
          <a:r>
            <a:rPr lang="fr-CA" sz="1600" b="1" dirty="0">
              <a:latin typeface="Chalkboard" panose="03050602040202020205" pitchFamily="66" charset="77"/>
            </a:rPr>
            <a:t>positives</a:t>
          </a:r>
        </a:p>
      </dgm:t>
    </dgm:pt>
    <dgm:pt modelId="{344483CF-9A4D-234D-99B4-BBDC8A8E4ECF}" type="parTrans" cxnId="{6C02DFDF-A5C9-4349-9EF4-1A74BEE25FC9}">
      <dgm:prSet/>
      <dgm:spPr/>
      <dgm:t>
        <a:bodyPr/>
        <a:lstStyle/>
        <a:p>
          <a:endParaRPr lang="fr-CA"/>
        </a:p>
      </dgm:t>
    </dgm:pt>
    <dgm:pt modelId="{A681FD15-EB54-694D-B71A-EFD560077900}" type="sibTrans" cxnId="{6C02DFDF-A5C9-4349-9EF4-1A74BEE25FC9}">
      <dgm:prSet/>
      <dgm:spPr/>
      <dgm:t>
        <a:bodyPr/>
        <a:lstStyle/>
        <a:p>
          <a:endParaRPr lang="fr-CA"/>
        </a:p>
      </dgm:t>
    </dgm:pt>
    <dgm:pt modelId="{7A54DA0C-7797-E14C-A7BB-8412DC4FAA14}">
      <dgm:prSet phldrT="[Texte]" custT="1"/>
      <dgm:spPr/>
      <dgm:t>
        <a:bodyPr/>
        <a:lstStyle/>
        <a:p>
          <a:r>
            <a:rPr lang="fr-CA" sz="1600" b="1" dirty="0">
              <a:latin typeface="Chalkboard" panose="03050602040202020205" pitchFamily="66" charset="77"/>
            </a:rPr>
            <a:t>Engagement</a:t>
          </a:r>
        </a:p>
        <a:p>
          <a:r>
            <a:rPr lang="fr-CA" sz="1600" b="1" dirty="0">
              <a:latin typeface="Chalkboard" panose="03050602040202020205" pitchFamily="66" charset="77"/>
            </a:rPr>
            <a:t>(Flow)</a:t>
          </a:r>
        </a:p>
      </dgm:t>
    </dgm:pt>
    <dgm:pt modelId="{EDAD1768-9A51-EE42-9661-35CCE67B1C5C}" type="parTrans" cxnId="{3A1C26EE-20FF-5C4A-A245-B1E22BDB239B}">
      <dgm:prSet/>
      <dgm:spPr/>
      <dgm:t>
        <a:bodyPr/>
        <a:lstStyle/>
        <a:p>
          <a:endParaRPr lang="fr-CA"/>
        </a:p>
      </dgm:t>
    </dgm:pt>
    <dgm:pt modelId="{A7F1D036-8B3B-CC47-A08F-4FD1A32B42DD}" type="sibTrans" cxnId="{3A1C26EE-20FF-5C4A-A245-B1E22BDB239B}">
      <dgm:prSet/>
      <dgm:spPr/>
      <dgm:t>
        <a:bodyPr/>
        <a:lstStyle/>
        <a:p>
          <a:endParaRPr lang="fr-CA"/>
        </a:p>
      </dgm:t>
    </dgm:pt>
    <dgm:pt modelId="{0D68DA0B-7844-FD46-82E5-038963693B75}">
      <dgm:prSet phldrT="[Texte]"/>
      <dgm:spPr/>
      <dgm:t>
        <a:bodyPr/>
        <a:lstStyle/>
        <a:p>
          <a:r>
            <a:rPr lang="fr-CA" b="1" dirty="0">
              <a:latin typeface="Chalkboard" panose="03050602040202020205" pitchFamily="66" charset="77"/>
            </a:rPr>
            <a:t>Relations</a:t>
          </a:r>
        </a:p>
        <a:p>
          <a:r>
            <a:rPr lang="fr-CA" b="1" dirty="0">
              <a:latin typeface="Chalkboard" panose="03050602040202020205" pitchFamily="66" charset="77"/>
            </a:rPr>
            <a:t>Positives</a:t>
          </a:r>
        </a:p>
      </dgm:t>
    </dgm:pt>
    <dgm:pt modelId="{5333AA7B-102E-EC4C-94A0-325CBC1E6D85}" type="parTrans" cxnId="{3609DCFC-5106-574F-8287-FAF785CDB9A2}">
      <dgm:prSet/>
      <dgm:spPr/>
      <dgm:t>
        <a:bodyPr/>
        <a:lstStyle/>
        <a:p>
          <a:endParaRPr lang="fr-CA"/>
        </a:p>
      </dgm:t>
    </dgm:pt>
    <dgm:pt modelId="{D2887B33-6E90-E242-9AF5-EC2F02C91F58}" type="sibTrans" cxnId="{3609DCFC-5106-574F-8287-FAF785CDB9A2}">
      <dgm:prSet/>
      <dgm:spPr/>
      <dgm:t>
        <a:bodyPr/>
        <a:lstStyle/>
        <a:p>
          <a:endParaRPr lang="fr-CA"/>
        </a:p>
      </dgm:t>
    </dgm:pt>
    <dgm:pt modelId="{0EB660FC-17B1-EC4D-B3C1-06A50B9F7FBA}">
      <dgm:prSet phldrT="[Texte]" custT="1"/>
      <dgm:spPr/>
      <dgm:t>
        <a:bodyPr/>
        <a:lstStyle/>
        <a:p>
          <a:r>
            <a:rPr lang="fr-CA" sz="1800" b="1" dirty="0">
              <a:latin typeface="Chalkboard" panose="03050602040202020205" pitchFamily="66" charset="77"/>
            </a:rPr>
            <a:t>Sens</a:t>
          </a:r>
        </a:p>
      </dgm:t>
    </dgm:pt>
    <dgm:pt modelId="{F788C746-2C36-D548-A9C5-7C1B64BB952E}" type="parTrans" cxnId="{63E102AD-2C74-F046-A1B2-C67D9BE17AE6}">
      <dgm:prSet/>
      <dgm:spPr/>
      <dgm:t>
        <a:bodyPr/>
        <a:lstStyle/>
        <a:p>
          <a:endParaRPr lang="fr-CA"/>
        </a:p>
      </dgm:t>
    </dgm:pt>
    <dgm:pt modelId="{DE333BA7-DE0F-3144-BD22-4997720D4FA2}" type="sibTrans" cxnId="{63E102AD-2C74-F046-A1B2-C67D9BE17AE6}">
      <dgm:prSet/>
      <dgm:spPr/>
      <dgm:t>
        <a:bodyPr/>
        <a:lstStyle/>
        <a:p>
          <a:endParaRPr lang="fr-CA"/>
        </a:p>
      </dgm:t>
    </dgm:pt>
    <dgm:pt modelId="{A2E3484E-98E4-FC4E-B015-CE2CD0167163}">
      <dgm:prSet phldrT="[Texte]" custT="1"/>
      <dgm:spPr/>
      <dgm:t>
        <a:bodyPr/>
        <a:lstStyle/>
        <a:p>
          <a:r>
            <a:rPr lang="fr-CA" sz="1400" b="1" dirty="0">
              <a:latin typeface="Chalkboard" panose="03050602040202020205" pitchFamily="66" charset="77"/>
            </a:rPr>
            <a:t>Accomplissement</a:t>
          </a:r>
        </a:p>
      </dgm:t>
    </dgm:pt>
    <dgm:pt modelId="{AE54E392-5B07-6E45-B0C2-C5AE3669CFD5}" type="parTrans" cxnId="{0D80D84E-6F54-5D4F-A1E2-CBDCA4F7044F}">
      <dgm:prSet/>
      <dgm:spPr/>
      <dgm:t>
        <a:bodyPr/>
        <a:lstStyle/>
        <a:p>
          <a:endParaRPr lang="fr-CA"/>
        </a:p>
      </dgm:t>
    </dgm:pt>
    <dgm:pt modelId="{91C79435-CBFA-B646-9617-109380CCED1A}" type="sibTrans" cxnId="{0D80D84E-6F54-5D4F-A1E2-CBDCA4F7044F}">
      <dgm:prSet/>
      <dgm:spPr/>
      <dgm:t>
        <a:bodyPr/>
        <a:lstStyle/>
        <a:p>
          <a:endParaRPr lang="fr-CA"/>
        </a:p>
      </dgm:t>
    </dgm:pt>
    <dgm:pt modelId="{CBF43A22-D9EB-F747-B56A-204E2683A004}">
      <dgm:prSet phldrT="[Texte]" custT="1"/>
      <dgm:spPr>
        <a:solidFill>
          <a:srgbClr val="7030A0"/>
        </a:solidFill>
      </dgm:spPr>
      <dgm:t>
        <a:bodyPr/>
        <a:lstStyle/>
        <a:p>
          <a:r>
            <a:rPr lang="fr-CA" sz="1800" b="1" dirty="0">
              <a:latin typeface="Chalkboard" panose="03050602040202020205" pitchFamily="66" charset="77"/>
            </a:rPr>
            <a:t>Vitalité</a:t>
          </a:r>
        </a:p>
      </dgm:t>
    </dgm:pt>
    <dgm:pt modelId="{7C1105BE-96AF-264C-9596-331432A5C1A0}" type="parTrans" cxnId="{59C58F09-6D7E-B54E-9F3D-E165F483EAD3}">
      <dgm:prSet/>
      <dgm:spPr/>
      <dgm:t>
        <a:bodyPr/>
        <a:lstStyle/>
        <a:p>
          <a:endParaRPr lang="fr-CA"/>
        </a:p>
      </dgm:t>
    </dgm:pt>
    <dgm:pt modelId="{2C07A20E-938B-0E48-AC0A-CB344670D46D}" type="sibTrans" cxnId="{59C58F09-6D7E-B54E-9F3D-E165F483EAD3}">
      <dgm:prSet/>
      <dgm:spPr/>
      <dgm:t>
        <a:bodyPr/>
        <a:lstStyle/>
        <a:p>
          <a:endParaRPr lang="fr-CA"/>
        </a:p>
      </dgm:t>
    </dgm:pt>
    <dgm:pt modelId="{021AB7A8-1511-FA40-9078-B3A64063F5D8}" type="pres">
      <dgm:prSet presAssocID="{0D597664-6BBA-744C-84AE-62E34A47A11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C4D554B-7FC8-2049-85BD-25FFAC5F85DE}" type="pres">
      <dgm:prSet presAssocID="{6B1A41C8-7757-5646-8B22-891D38A6416D}" presName="centerShape" presStyleLbl="node0" presStyleIdx="0" presStyleCnt="1"/>
      <dgm:spPr/>
    </dgm:pt>
    <dgm:pt modelId="{76552DD8-3E77-5E41-B62D-9D30CD4E0DC3}" type="pres">
      <dgm:prSet presAssocID="{F357FD82-5D5D-3240-8A2A-70A33C3EA012}" presName="node" presStyleLbl="node1" presStyleIdx="0" presStyleCnt="6">
        <dgm:presLayoutVars>
          <dgm:bulletEnabled val="1"/>
        </dgm:presLayoutVars>
      </dgm:prSet>
      <dgm:spPr/>
    </dgm:pt>
    <dgm:pt modelId="{571CE169-BCF3-F849-9FFA-BB54C1EBBBC4}" type="pres">
      <dgm:prSet presAssocID="{F357FD82-5D5D-3240-8A2A-70A33C3EA012}" presName="dummy" presStyleCnt="0"/>
      <dgm:spPr/>
    </dgm:pt>
    <dgm:pt modelId="{8296789A-954E-7C43-BC88-78C468DA983A}" type="pres">
      <dgm:prSet presAssocID="{A681FD15-EB54-694D-B71A-EFD560077900}" presName="sibTrans" presStyleLbl="sibTrans2D1" presStyleIdx="0" presStyleCnt="6"/>
      <dgm:spPr/>
    </dgm:pt>
    <dgm:pt modelId="{0FB77EF8-1862-7649-948C-8875856AD81C}" type="pres">
      <dgm:prSet presAssocID="{7A54DA0C-7797-E14C-A7BB-8412DC4FAA14}" presName="node" presStyleLbl="node1" presStyleIdx="1" presStyleCnt="6" custScaleX="131087" custScaleY="101904">
        <dgm:presLayoutVars>
          <dgm:bulletEnabled val="1"/>
        </dgm:presLayoutVars>
      </dgm:prSet>
      <dgm:spPr/>
    </dgm:pt>
    <dgm:pt modelId="{6F323E6A-198F-C647-8678-ACBD06475112}" type="pres">
      <dgm:prSet presAssocID="{7A54DA0C-7797-E14C-A7BB-8412DC4FAA14}" presName="dummy" presStyleCnt="0"/>
      <dgm:spPr/>
    </dgm:pt>
    <dgm:pt modelId="{E78C34D1-6CB5-7A48-AE38-87A85ACA27FC}" type="pres">
      <dgm:prSet presAssocID="{A7F1D036-8B3B-CC47-A08F-4FD1A32B42DD}" presName="sibTrans" presStyleLbl="sibTrans2D1" presStyleIdx="1" presStyleCnt="6"/>
      <dgm:spPr/>
    </dgm:pt>
    <dgm:pt modelId="{17BEF17E-90F1-0E4C-A15A-96A4BD17664E}" type="pres">
      <dgm:prSet presAssocID="{0D68DA0B-7844-FD46-82E5-038963693B75}" presName="node" presStyleLbl="node1" presStyleIdx="2" presStyleCnt="6">
        <dgm:presLayoutVars>
          <dgm:bulletEnabled val="1"/>
        </dgm:presLayoutVars>
      </dgm:prSet>
      <dgm:spPr/>
    </dgm:pt>
    <dgm:pt modelId="{22B045A2-8339-9E45-AD86-FEAE2FAF82B1}" type="pres">
      <dgm:prSet presAssocID="{0D68DA0B-7844-FD46-82E5-038963693B75}" presName="dummy" presStyleCnt="0"/>
      <dgm:spPr/>
    </dgm:pt>
    <dgm:pt modelId="{4C76C9D5-F378-4C43-B718-EE300448489C}" type="pres">
      <dgm:prSet presAssocID="{D2887B33-6E90-E242-9AF5-EC2F02C91F58}" presName="sibTrans" presStyleLbl="sibTrans2D1" presStyleIdx="2" presStyleCnt="6"/>
      <dgm:spPr/>
    </dgm:pt>
    <dgm:pt modelId="{CF6F3309-E23F-204F-94DB-BFD663952E8A}" type="pres">
      <dgm:prSet presAssocID="{0EB660FC-17B1-EC4D-B3C1-06A50B9F7FBA}" presName="node" presStyleLbl="node1" presStyleIdx="3" presStyleCnt="6">
        <dgm:presLayoutVars>
          <dgm:bulletEnabled val="1"/>
        </dgm:presLayoutVars>
      </dgm:prSet>
      <dgm:spPr/>
    </dgm:pt>
    <dgm:pt modelId="{136767C6-66E2-364E-849B-27049A6CD41F}" type="pres">
      <dgm:prSet presAssocID="{0EB660FC-17B1-EC4D-B3C1-06A50B9F7FBA}" presName="dummy" presStyleCnt="0"/>
      <dgm:spPr/>
    </dgm:pt>
    <dgm:pt modelId="{F93E012D-EB16-A042-BBB4-144C85F6AA32}" type="pres">
      <dgm:prSet presAssocID="{DE333BA7-DE0F-3144-BD22-4997720D4FA2}" presName="sibTrans" presStyleLbl="sibTrans2D1" presStyleIdx="3" presStyleCnt="6"/>
      <dgm:spPr/>
    </dgm:pt>
    <dgm:pt modelId="{3B584085-3334-B443-BC19-5B55F02EEE0C}" type="pres">
      <dgm:prSet presAssocID="{A2E3484E-98E4-FC4E-B015-CE2CD0167163}" presName="node" presStyleLbl="node1" presStyleIdx="4" presStyleCnt="6" custScaleX="175569" custScaleY="78920" custRadScaleRad="110636" custRadScaleInc="-8832">
        <dgm:presLayoutVars>
          <dgm:bulletEnabled val="1"/>
        </dgm:presLayoutVars>
      </dgm:prSet>
      <dgm:spPr/>
    </dgm:pt>
    <dgm:pt modelId="{1B57A733-5292-4A42-A5BD-0CD7140B8798}" type="pres">
      <dgm:prSet presAssocID="{A2E3484E-98E4-FC4E-B015-CE2CD0167163}" presName="dummy" presStyleCnt="0"/>
      <dgm:spPr/>
    </dgm:pt>
    <dgm:pt modelId="{C3E94594-17E7-F140-A6C9-12ACDD720CE6}" type="pres">
      <dgm:prSet presAssocID="{91C79435-CBFA-B646-9617-109380CCED1A}" presName="sibTrans" presStyleLbl="sibTrans2D1" presStyleIdx="4" presStyleCnt="6"/>
      <dgm:spPr/>
    </dgm:pt>
    <dgm:pt modelId="{56E93B10-3B22-884B-83EA-1A69CABADEC1}" type="pres">
      <dgm:prSet presAssocID="{CBF43A22-D9EB-F747-B56A-204E2683A004}" presName="node" presStyleLbl="node1" presStyleIdx="5" presStyleCnt="6">
        <dgm:presLayoutVars>
          <dgm:bulletEnabled val="1"/>
        </dgm:presLayoutVars>
      </dgm:prSet>
      <dgm:spPr/>
    </dgm:pt>
    <dgm:pt modelId="{6607BEFF-975D-0847-A12E-DF95E062F356}" type="pres">
      <dgm:prSet presAssocID="{CBF43A22-D9EB-F747-B56A-204E2683A004}" presName="dummy" presStyleCnt="0"/>
      <dgm:spPr/>
    </dgm:pt>
    <dgm:pt modelId="{4FA75EA3-D8D5-1A41-8E8F-C1D11709C8ED}" type="pres">
      <dgm:prSet presAssocID="{2C07A20E-938B-0E48-AC0A-CB344670D46D}" presName="sibTrans" presStyleLbl="sibTrans2D1" presStyleIdx="5" presStyleCnt="6"/>
      <dgm:spPr/>
    </dgm:pt>
  </dgm:ptLst>
  <dgm:cxnLst>
    <dgm:cxn modelId="{59C58F09-6D7E-B54E-9F3D-E165F483EAD3}" srcId="{6B1A41C8-7757-5646-8B22-891D38A6416D}" destId="{CBF43A22-D9EB-F747-B56A-204E2683A004}" srcOrd="5" destOrd="0" parTransId="{7C1105BE-96AF-264C-9596-331432A5C1A0}" sibTransId="{2C07A20E-938B-0E48-AC0A-CB344670D46D}"/>
    <dgm:cxn modelId="{2358A432-C517-E646-9F0B-12BB1CAAF281}" type="presOf" srcId="{CBF43A22-D9EB-F747-B56A-204E2683A004}" destId="{56E93B10-3B22-884B-83EA-1A69CABADEC1}" srcOrd="0" destOrd="0" presId="urn:microsoft.com/office/officeart/2005/8/layout/radial6"/>
    <dgm:cxn modelId="{249C384A-7CC0-914F-8A2F-9572577719A7}" type="presOf" srcId="{DE333BA7-DE0F-3144-BD22-4997720D4FA2}" destId="{F93E012D-EB16-A042-BBB4-144C85F6AA32}" srcOrd="0" destOrd="0" presId="urn:microsoft.com/office/officeart/2005/8/layout/radial6"/>
    <dgm:cxn modelId="{F60FC84E-8AC3-724B-9426-897C0EF9CE46}" srcId="{0D597664-6BBA-744C-84AE-62E34A47A11A}" destId="{6B1A41C8-7757-5646-8B22-891D38A6416D}" srcOrd="0" destOrd="0" parTransId="{E3A134BE-D22C-FB42-B495-71390A775E99}" sibTransId="{67641F11-EACD-F94D-8D5C-D6DD0865043D}"/>
    <dgm:cxn modelId="{0D80D84E-6F54-5D4F-A1E2-CBDCA4F7044F}" srcId="{6B1A41C8-7757-5646-8B22-891D38A6416D}" destId="{A2E3484E-98E4-FC4E-B015-CE2CD0167163}" srcOrd="4" destOrd="0" parTransId="{AE54E392-5B07-6E45-B0C2-C5AE3669CFD5}" sibTransId="{91C79435-CBFA-B646-9617-109380CCED1A}"/>
    <dgm:cxn modelId="{2179946B-5066-924E-A5F8-24F63369C605}" type="presOf" srcId="{A7F1D036-8B3B-CC47-A08F-4FD1A32B42DD}" destId="{E78C34D1-6CB5-7A48-AE38-87A85ACA27FC}" srcOrd="0" destOrd="0" presId="urn:microsoft.com/office/officeart/2005/8/layout/radial6"/>
    <dgm:cxn modelId="{A0337077-7555-6346-8047-BB8ECA8BA857}" type="presOf" srcId="{A681FD15-EB54-694D-B71A-EFD560077900}" destId="{8296789A-954E-7C43-BC88-78C468DA983A}" srcOrd="0" destOrd="0" presId="urn:microsoft.com/office/officeart/2005/8/layout/radial6"/>
    <dgm:cxn modelId="{65B1927C-9645-5A41-9466-0256F0F7A620}" type="presOf" srcId="{0D597664-6BBA-744C-84AE-62E34A47A11A}" destId="{021AB7A8-1511-FA40-9078-B3A64063F5D8}" srcOrd="0" destOrd="0" presId="urn:microsoft.com/office/officeart/2005/8/layout/radial6"/>
    <dgm:cxn modelId="{BB6BE990-24F6-B04D-8C2C-53015454A951}" type="presOf" srcId="{A2E3484E-98E4-FC4E-B015-CE2CD0167163}" destId="{3B584085-3334-B443-BC19-5B55F02EEE0C}" srcOrd="0" destOrd="0" presId="urn:microsoft.com/office/officeart/2005/8/layout/radial6"/>
    <dgm:cxn modelId="{3ADB1FA2-A167-AB47-8B63-FFFED87DCE48}" type="presOf" srcId="{0EB660FC-17B1-EC4D-B3C1-06A50B9F7FBA}" destId="{CF6F3309-E23F-204F-94DB-BFD663952E8A}" srcOrd="0" destOrd="0" presId="urn:microsoft.com/office/officeart/2005/8/layout/radial6"/>
    <dgm:cxn modelId="{A75137A2-5EC6-2B44-A2B3-B6B1C4AFC78A}" type="presOf" srcId="{91C79435-CBFA-B646-9617-109380CCED1A}" destId="{C3E94594-17E7-F140-A6C9-12ACDD720CE6}" srcOrd="0" destOrd="0" presId="urn:microsoft.com/office/officeart/2005/8/layout/radial6"/>
    <dgm:cxn modelId="{CAB501AA-DC13-A146-A2CF-0FFDD91F2426}" type="presOf" srcId="{6B1A41C8-7757-5646-8B22-891D38A6416D}" destId="{7C4D554B-7FC8-2049-85BD-25FFAC5F85DE}" srcOrd="0" destOrd="0" presId="urn:microsoft.com/office/officeart/2005/8/layout/radial6"/>
    <dgm:cxn modelId="{63E102AD-2C74-F046-A1B2-C67D9BE17AE6}" srcId="{6B1A41C8-7757-5646-8B22-891D38A6416D}" destId="{0EB660FC-17B1-EC4D-B3C1-06A50B9F7FBA}" srcOrd="3" destOrd="0" parTransId="{F788C746-2C36-D548-A9C5-7C1B64BB952E}" sibTransId="{DE333BA7-DE0F-3144-BD22-4997720D4FA2}"/>
    <dgm:cxn modelId="{1B7E3EB6-D1D9-6944-A3F2-7CE98F5E5B89}" type="presOf" srcId="{0D68DA0B-7844-FD46-82E5-038963693B75}" destId="{17BEF17E-90F1-0E4C-A15A-96A4BD17664E}" srcOrd="0" destOrd="0" presId="urn:microsoft.com/office/officeart/2005/8/layout/radial6"/>
    <dgm:cxn modelId="{87A2F9BF-3FD5-5B42-BBB7-DE482154158F}" type="presOf" srcId="{2C07A20E-938B-0E48-AC0A-CB344670D46D}" destId="{4FA75EA3-D8D5-1A41-8E8F-C1D11709C8ED}" srcOrd="0" destOrd="0" presId="urn:microsoft.com/office/officeart/2005/8/layout/radial6"/>
    <dgm:cxn modelId="{6C02DFDF-A5C9-4349-9EF4-1A74BEE25FC9}" srcId="{6B1A41C8-7757-5646-8B22-891D38A6416D}" destId="{F357FD82-5D5D-3240-8A2A-70A33C3EA012}" srcOrd="0" destOrd="0" parTransId="{344483CF-9A4D-234D-99B4-BBDC8A8E4ECF}" sibTransId="{A681FD15-EB54-694D-B71A-EFD560077900}"/>
    <dgm:cxn modelId="{F114A8E5-EAF0-004A-9668-BC92AE3DFD6A}" type="presOf" srcId="{F357FD82-5D5D-3240-8A2A-70A33C3EA012}" destId="{76552DD8-3E77-5E41-B62D-9D30CD4E0DC3}" srcOrd="0" destOrd="0" presId="urn:microsoft.com/office/officeart/2005/8/layout/radial6"/>
    <dgm:cxn modelId="{D361DAE9-5415-864C-9D6B-0D8AF74C4C29}" type="presOf" srcId="{7A54DA0C-7797-E14C-A7BB-8412DC4FAA14}" destId="{0FB77EF8-1862-7649-948C-8875856AD81C}" srcOrd="0" destOrd="0" presId="urn:microsoft.com/office/officeart/2005/8/layout/radial6"/>
    <dgm:cxn modelId="{3A1C26EE-20FF-5C4A-A245-B1E22BDB239B}" srcId="{6B1A41C8-7757-5646-8B22-891D38A6416D}" destId="{7A54DA0C-7797-E14C-A7BB-8412DC4FAA14}" srcOrd="1" destOrd="0" parTransId="{EDAD1768-9A51-EE42-9661-35CCE67B1C5C}" sibTransId="{A7F1D036-8B3B-CC47-A08F-4FD1A32B42DD}"/>
    <dgm:cxn modelId="{3609DCFC-5106-574F-8287-FAF785CDB9A2}" srcId="{6B1A41C8-7757-5646-8B22-891D38A6416D}" destId="{0D68DA0B-7844-FD46-82E5-038963693B75}" srcOrd="2" destOrd="0" parTransId="{5333AA7B-102E-EC4C-94A0-325CBC1E6D85}" sibTransId="{D2887B33-6E90-E242-9AF5-EC2F02C91F58}"/>
    <dgm:cxn modelId="{2BC8E8FE-9801-7C4E-BF3F-A2C71EF23DC4}" type="presOf" srcId="{D2887B33-6E90-E242-9AF5-EC2F02C91F58}" destId="{4C76C9D5-F378-4C43-B718-EE300448489C}" srcOrd="0" destOrd="0" presId="urn:microsoft.com/office/officeart/2005/8/layout/radial6"/>
    <dgm:cxn modelId="{0DBD348A-C9B5-DA47-9E79-823C3A26EB2F}" type="presParOf" srcId="{021AB7A8-1511-FA40-9078-B3A64063F5D8}" destId="{7C4D554B-7FC8-2049-85BD-25FFAC5F85DE}" srcOrd="0" destOrd="0" presId="urn:microsoft.com/office/officeart/2005/8/layout/radial6"/>
    <dgm:cxn modelId="{2AB1B001-768E-3146-AEE3-F46EC6E75750}" type="presParOf" srcId="{021AB7A8-1511-FA40-9078-B3A64063F5D8}" destId="{76552DD8-3E77-5E41-B62D-9D30CD4E0DC3}" srcOrd="1" destOrd="0" presId="urn:microsoft.com/office/officeart/2005/8/layout/radial6"/>
    <dgm:cxn modelId="{23552170-7A73-3348-87F2-92140F1D8256}" type="presParOf" srcId="{021AB7A8-1511-FA40-9078-B3A64063F5D8}" destId="{571CE169-BCF3-F849-9FFA-BB54C1EBBBC4}" srcOrd="2" destOrd="0" presId="urn:microsoft.com/office/officeart/2005/8/layout/radial6"/>
    <dgm:cxn modelId="{A93F8D7E-CFA7-FD41-8F76-5B4515A5907D}" type="presParOf" srcId="{021AB7A8-1511-FA40-9078-B3A64063F5D8}" destId="{8296789A-954E-7C43-BC88-78C468DA983A}" srcOrd="3" destOrd="0" presId="urn:microsoft.com/office/officeart/2005/8/layout/radial6"/>
    <dgm:cxn modelId="{623211AD-0F16-0241-9643-060116339159}" type="presParOf" srcId="{021AB7A8-1511-FA40-9078-B3A64063F5D8}" destId="{0FB77EF8-1862-7649-948C-8875856AD81C}" srcOrd="4" destOrd="0" presId="urn:microsoft.com/office/officeart/2005/8/layout/radial6"/>
    <dgm:cxn modelId="{4701C5CD-A584-7C41-B885-5C0A892EA8D2}" type="presParOf" srcId="{021AB7A8-1511-FA40-9078-B3A64063F5D8}" destId="{6F323E6A-198F-C647-8678-ACBD06475112}" srcOrd="5" destOrd="0" presId="urn:microsoft.com/office/officeart/2005/8/layout/radial6"/>
    <dgm:cxn modelId="{0D16FF30-AA27-D141-8FF9-4BA5972147A2}" type="presParOf" srcId="{021AB7A8-1511-FA40-9078-B3A64063F5D8}" destId="{E78C34D1-6CB5-7A48-AE38-87A85ACA27FC}" srcOrd="6" destOrd="0" presId="urn:microsoft.com/office/officeart/2005/8/layout/radial6"/>
    <dgm:cxn modelId="{89D6F08F-2668-F34D-A706-2A882083F726}" type="presParOf" srcId="{021AB7A8-1511-FA40-9078-B3A64063F5D8}" destId="{17BEF17E-90F1-0E4C-A15A-96A4BD17664E}" srcOrd="7" destOrd="0" presId="urn:microsoft.com/office/officeart/2005/8/layout/radial6"/>
    <dgm:cxn modelId="{171E3853-6AA4-A54B-823C-4593B2D1B75D}" type="presParOf" srcId="{021AB7A8-1511-FA40-9078-B3A64063F5D8}" destId="{22B045A2-8339-9E45-AD86-FEAE2FAF82B1}" srcOrd="8" destOrd="0" presId="urn:microsoft.com/office/officeart/2005/8/layout/radial6"/>
    <dgm:cxn modelId="{FD8CBA10-39BD-474F-A255-7B1A33197B9A}" type="presParOf" srcId="{021AB7A8-1511-FA40-9078-B3A64063F5D8}" destId="{4C76C9D5-F378-4C43-B718-EE300448489C}" srcOrd="9" destOrd="0" presId="urn:microsoft.com/office/officeart/2005/8/layout/radial6"/>
    <dgm:cxn modelId="{16D04F3B-DFBB-A24A-B83A-57131ACF2038}" type="presParOf" srcId="{021AB7A8-1511-FA40-9078-B3A64063F5D8}" destId="{CF6F3309-E23F-204F-94DB-BFD663952E8A}" srcOrd="10" destOrd="0" presId="urn:microsoft.com/office/officeart/2005/8/layout/radial6"/>
    <dgm:cxn modelId="{45D6FD43-0FC5-1944-AB0E-C34C4D31F5F6}" type="presParOf" srcId="{021AB7A8-1511-FA40-9078-B3A64063F5D8}" destId="{136767C6-66E2-364E-849B-27049A6CD41F}" srcOrd="11" destOrd="0" presId="urn:microsoft.com/office/officeart/2005/8/layout/radial6"/>
    <dgm:cxn modelId="{B90E18EF-B6BE-CF4F-942D-53733AB18918}" type="presParOf" srcId="{021AB7A8-1511-FA40-9078-B3A64063F5D8}" destId="{F93E012D-EB16-A042-BBB4-144C85F6AA32}" srcOrd="12" destOrd="0" presId="urn:microsoft.com/office/officeart/2005/8/layout/radial6"/>
    <dgm:cxn modelId="{EA924667-800E-DF47-913F-5DB31AD1F11E}" type="presParOf" srcId="{021AB7A8-1511-FA40-9078-B3A64063F5D8}" destId="{3B584085-3334-B443-BC19-5B55F02EEE0C}" srcOrd="13" destOrd="0" presId="urn:microsoft.com/office/officeart/2005/8/layout/radial6"/>
    <dgm:cxn modelId="{6D43D6CA-4C83-4A4F-8EE3-F0216BF8E602}" type="presParOf" srcId="{021AB7A8-1511-FA40-9078-B3A64063F5D8}" destId="{1B57A733-5292-4A42-A5BD-0CD7140B8798}" srcOrd="14" destOrd="0" presId="urn:microsoft.com/office/officeart/2005/8/layout/radial6"/>
    <dgm:cxn modelId="{5960039B-5BBE-3645-A65E-03D001CB4B67}" type="presParOf" srcId="{021AB7A8-1511-FA40-9078-B3A64063F5D8}" destId="{C3E94594-17E7-F140-A6C9-12ACDD720CE6}" srcOrd="15" destOrd="0" presId="urn:microsoft.com/office/officeart/2005/8/layout/radial6"/>
    <dgm:cxn modelId="{38900697-8DB6-4E47-AB05-D4F5446B3504}" type="presParOf" srcId="{021AB7A8-1511-FA40-9078-B3A64063F5D8}" destId="{56E93B10-3B22-884B-83EA-1A69CABADEC1}" srcOrd="16" destOrd="0" presId="urn:microsoft.com/office/officeart/2005/8/layout/radial6"/>
    <dgm:cxn modelId="{ABE46E25-F55B-234D-9366-7A659F0E2C71}" type="presParOf" srcId="{021AB7A8-1511-FA40-9078-B3A64063F5D8}" destId="{6607BEFF-975D-0847-A12E-DF95E062F356}" srcOrd="17" destOrd="0" presId="urn:microsoft.com/office/officeart/2005/8/layout/radial6"/>
    <dgm:cxn modelId="{FF69AE3E-1E3A-2241-8A4A-3B34A792E920}" type="presParOf" srcId="{021AB7A8-1511-FA40-9078-B3A64063F5D8}" destId="{4FA75EA3-D8D5-1A41-8E8F-C1D11709C8ED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1D9895-C11E-ED43-B485-6AE404DC6A6D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236CC501-038A-414D-9E29-835F0C000BB8}">
      <dgm:prSet phldrT="[Texte]"/>
      <dgm:spPr/>
      <dgm:t>
        <a:bodyPr/>
        <a:lstStyle/>
        <a:p>
          <a:r>
            <a:rPr lang="fr-CA" dirty="0"/>
            <a:t>L’émotion négative ressentie signale </a:t>
          </a:r>
        </a:p>
      </dgm:t>
    </dgm:pt>
    <dgm:pt modelId="{F5358436-41CA-6B46-B3DD-148FD10F01E6}" type="parTrans" cxnId="{D799A1D0-AF06-0942-9CE0-5E594FD0F1B4}">
      <dgm:prSet/>
      <dgm:spPr/>
      <dgm:t>
        <a:bodyPr/>
        <a:lstStyle/>
        <a:p>
          <a:endParaRPr lang="fr-CA"/>
        </a:p>
      </dgm:t>
    </dgm:pt>
    <dgm:pt modelId="{A2657128-977A-184F-8DE4-5DB6ED51BE9D}" type="sibTrans" cxnId="{D799A1D0-AF06-0942-9CE0-5E594FD0F1B4}">
      <dgm:prSet/>
      <dgm:spPr/>
      <dgm:t>
        <a:bodyPr/>
        <a:lstStyle/>
        <a:p>
          <a:endParaRPr lang="fr-CA"/>
        </a:p>
      </dgm:t>
    </dgm:pt>
    <dgm:pt modelId="{CA2524F7-B1B0-2E4E-A764-A40AE705653C}">
      <dgm:prSet phldrT="[Texte]" custT="1"/>
      <dgm:spPr/>
      <dgm:t>
        <a:bodyPr/>
        <a:lstStyle/>
        <a:p>
          <a:r>
            <a:rPr lang="fr-CA" sz="2800" dirty="0"/>
            <a:t>Nécessité  de trouver des moyens de régulation</a:t>
          </a:r>
        </a:p>
      </dgm:t>
    </dgm:pt>
    <dgm:pt modelId="{188865D5-C431-EF45-BA1C-B29CE440B6F3}" type="parTrans" cxnId="{A82BD62D-C106-C648-83A3-058B7C576E17}">
      <dgm:prSet/>
      <dgm:spPr/>
      <dgm:t>
        <a:bodyPr/>
        <a:lstStyle/>
        <a:p>
          <a:endParaRPr lang="fr-CA"/>
        </a:p>
      </dgm:t>
    </dgm:pt>
    <dgm:pt modelId="{1EBB1A76-7767-514E-B9EC-9FBFC1F40BAC}" type="sibTrans" cxnId="{A82BD62D-C106-C648-83A3-058B7C576E17}">
      <dgm:prSet/>
      <dgm:spPr/>
      <dgm:t>
        <a:bodyPr/>
        <a:lstStyle/>
        <a:p>
          <a:endParaRPr lang="fr-CA"/>
        </a:p>
      </dgm:t>
    </dgm:pt>
    <dgm:pt modelId="{E35EA436-BBDA-9744-B249-1FABF7E74C7F}">
      <dgm:prSet phldrT="[Texte]"/>
      <dgm:spPr/>
      <dgm:t>
        <a:bodyPr/>
        <a:lstStyle/>
        <a:p>
          <a:r>
            <a:rPr lang="fr-CA" dirty="0"/>
            <a:t>La régulation de ses émotions négatives </a:t>
          </a:r>
        </a:p>
      </dgm:t>
    </dgm:pt>
    <dgm:pt modelId="{22643D71-7E84-8744-98EA-1C010F5FF88E}" type="parTrans" cxnId="{F3224DD2-1248-EE4B-9684-0DF8872C3FAC}">
      <dgm:prSet/>
      <dgm:spPr/>
      <dgm:t>
        <a:bodyPr/>
        <a:lstStyle/>
        <a:p>
          <a:endParaRPr lang="fr-CA"/>
        </a:p>
      </dgm:t>
    </dgm:pt>
    <dgm:pt modelId="{903690BC-D99B-A744-9340-C115CEB9150E}" type="sibTrans" cxnId="{F3224DD2-1248-EE4B-9684-0DF8872C3FAC}">
      <dgm:prSet/>
      <dgm:spPr/>
      <dgm:t>
        <a:bodyPr/>
        <a:lstStyle/>
        <a:p>
          <a:endParaRPr lang="fr-CA"/>
        </a:p>
      </dgm:t>
    </dgm:pt>
    <dgm:pt modelId="{6CB4A716-B296-E748-BF38-D59C08BC0609}">
      <dgm:prSet phldrT="[Texte]" custT="1"/>
      <dgm:spPr/>
      <dgm:t>
        <a:bodyPr/>
        <a:lstStyle/>
        <a:p>
          <a:r>
            <a:rPr lang="fr-CA" sz="2800" dirty="0"/>
            <a:t>Bénéficie d’un lieu d’échange professionnel</a:t>
          </a:r>
        </a:p>
      </dgm:t>
    </dgm:pt>
    <dgm:pt modelId="{88BF9865-4917-1541-B4D3-8024EFEEE6AC}" type="parTrans" cxnId="{50898776-C36B-DC44-84C3-918D181CE2DA}">
      <dgm:prSet/>
      <dgm:spPr/>
      <dgm:t>
        <a:bodyPr/>
        <a:lstStyle/>
        <a:p>
          <a:endParaRPr lang="fr-CA"/>
        </a:p>
      </dgm:t>
    </dgm:pt>
    <dgm:pt modelId="{99CE77B3-B9EB-8442-B5F1-76B4233E5F36}" type="sibTrans" cxnId="{50898776-C36B-DC44-84C3-918D181CE2DA}">
      <dgm:prSet/>
      <dgm:spPr/>
      <dgm:t>
        <a:bodyPr/>
        <a:lstStyle/>
        <a:p>
          <a:endParaRPr lang="fr-CA"/>
        </a:p>
      </dgm:t>
    </dgm:pt>
    <dgm:pt modelId="{67CD1DE4-C510-8C49-936F-AA75ED5D4004}">
      <dgm:prSet phldrT="[Texte]"/>
      <dgm:spPr/>
      <dgm:t>
        <a:bodyPr/>
        <a:lstStyle/>
        <a:p>
          <a:r>
            <a:rPr lang="fr-CA" dirty="0"/>
            <a:t>Les échanges entre professionnels gagnent à</a:t>
          </a:r>
        </a:p>
      </dgm:t>
    </dgm:pt>
    <dgm:pt modelId="{1BA852DA-1ADA-7E47-9D75-24E8AA61C967}" type="parTrans" cxnId="{25A03118-B14B-8D4C-A248-05E13D2799EB}">
      <dgm:prSet/>
      <dgm:spPr/>
      <dgm:t>
        <a:bodyPr/>
        <a:lstStyle/>
        <a:p>
          <a:endParaRPr lang="fr-CA"/>
        </a:p>
      </dgm:t>
    </dgm:pt>
    <dgm:pt modelId="{5056F9CE-F843-3443-BA63-DF490F7F6FAE}" type="sibTrans" cxnId="{25A03118-B14B-8D4C-A248-05E13D2799EB}">
      <dgm:prSet/>
      <dgm:spPr/>
      <dgm:t>
        <a:bodyPr/>
        <a:lstStyle/>
        <a:p>
          <a:endParaRPr lang="fr-CA"/>
        </a:p>
      </dgm:t>
    </dgm:pt>
    <dgm:pt modelId="{71305145-611A-5644-A64F-9033BB9E2914}">
      <dgm:prSet phldrT="[Texte]" custT="1"/>
      <dgm:spPr/>
      <dgm:t>
        <a:bodyPr/>
        <a:lstStyle/>
        <a:p>
          <a:r>
            <a:rPr lang="fr-CA" sz="2800" dirty="0"/>
            <a:t>S’orienter vers la recherche de solutions</a:t>
          </a:r>
        </a:p>
      </dgm:t>
    </dgm:pt>
    <dgm:pt modelId="{3A44D52C-6890-0D40-8B46-202DB60E4382}" type="parTrans" cxnId="{C148CEBA-029E-9D49-A62C-59C0595C84CE}">
      <dgm:prSet/>
      <dgm:spPr/>
      <dgm:t>
        <a:bodyPr/>
        <a:lstStyle/>
        <a:p>
          <a:endParaRPr lang="fr-CA"/>
        </a:p>
      </dgm:t>
    </dgm:pt>
    <dgm:pt modelId="{48C82AE7-61D1-FF41-8294-834CD98AAEF2}" type="sibTrans" cxnId="{C148CEBA-029E-9D49-A62C-59C0595C84CE}">
      <dgm:prSet/>
      <dgm:spPr/>
      <dgm:t>
        <a:bodyPr/>
        <a:lstStyle/>
        <a:p>
          <a:endParaRPr lang="fr-CA"/>
        </a:p>
      </dgm:t>
    </dgm:pt>
    <dgm:pt modelId="{ACA16F56-E632-A441-9947-9B16D171A0DC}" type="pres">
      <dgm:prSet presAssocID="{421D9895-C11E-ED43-B485-6AE404DC6A6D}" presName="Name0" presStyleCnt="0">
        <dgm:presLayoutVars>
          <dgm:dir/>
          <dgm:animLvl val="lvl"/>
          <dgm:resizeHandles val="exact"/>
        </dgm:presLayoutVars>
      </dgm:prSet>
      <dgm:spPr/>
    </dgm:pt>
    <dgm:pt modelId="{710847C7-9DD5-0744-AFE2-161293979A5E}" type="pres">
      <dgm:prSet presAssocID="{67CD1DE4-C510-8C49-936F-AA75ED5D4004}" presName="boxAndChildren" presStyleCnt="0"/>
      <dgm:spPr/>
    </dgm:pt>
    <dgm:pt modelId="{43700CF1-C959-0F4F-A9A5-1A7987A15B00}" type="pres">
      <dgm:prSet presAssocID="{67CD1DE4-C510-8C49-936F-AA75ED5D4004}" presName="parentTextBox" presStyleLbl="node1" presStyleIdx="0" presStyleCnt="3"/>
      <dgm:spPr/>
    </dgm:pt>
    <dgm:pt modelId="{232AF05B-0F48-2148-93EA-A1C182711EC2}" type="pres">
      <dgm:prSet presAssocID="{67CD1DE4-C510-8C49-936F-AA75ED5D4004}" presName="entireBox" presStyleLbl="node1" presStyleIdx="0" presStyleCnt="3"/>
      <dgm:spPr/>
    </dgm:pt>
    <dgm:pt modelId="{E53129A9-B5CD-5842-82A6-7B97C282F74C}" type="pres">
      <dgm:prSet presAssocID="{67CD1DE4-C510-8C49-936F-AA75ED5D4004}" presName="descendantBox" presStyleCnt="0"/>
      <dgm:spPr/>
    </dgm:pt>
    <dgm:pt modelId="{12F594B5-2BA1-3E41-82DD-B290B49ABE62}" type="pres">
      <dgm:prSet presAssocID="{71305145-611A-5644-A64F-9033BB9E2914}" presName="childTextBox" presStyleLbl="fgAccFollowNode1" presStyleIdx="0" presStyleCnt="3">
        <dgm:presLayoutVars>
          <dgm:bulletEnabled val="1"/>
        </dgm:presLayoutVars>
      </dgm:prSet>
      <dgm:spPr/>
    </dgm:pt>
    <dgm:pt modelId="{170F9A07-5445-DB46-B819-92C2060E6630}" type="pres">
      <dgm:prSet presAssocID="{903690BC-D99B-A744-9340-C115CEB9150E}" presName="sp" presStyleCnt="0"/>
      <dgm:spPr/>
    </dgm:pt>
    <dgm:pt modelId="{921FB60C-CBA8-274C-AD0D-F53F2B50B93C}" type="pres">
      <dgm:prSet presAssocID="{E35EA436-BBDA-9744-B249-1FABF7E74C7F}" presName="arrowAndChildren" presStyleCnt="0"/>
      <dgm:spPr/>
    </dgm:pt>
    <dgm:pt modelId="{EAF1270E-9BB6-AE4F-B288-C21934A4107B}" type="pres">
      <dgm:prSet presAssocID="{E35EA436-BBDA-9744-B249-1FABF7E74C7F}" presName="parentTextArrow" presStyleLbl="node1" presStyleIdx="0" presStyleCnt="3"/>
      <dgm:spPr/>
    </dgm:pt>
    <dgm:pt modelId="{5DFBB411-16CC-9F48-B840-E34EDFA1C810}" type="pres">
      <dgm:prSet presAssocID="{E35EA436-BBDA-9744-B249-1FABF7E74C7F}" presName="arrow" presStyleLbl="node1" presStyleIdx="1" presStyleCnt="3"/>
      <dgm:spPr/>
    </dgm:pt>
    <dgm:pt modelId="{A32F1326-6914-BA48-B2D0-594F9C776ECD}" type="pres">
      <dgm:prSet presAssocID="{E35EA436-BBDA-9744-B249-1FABF7E74C7F}" presName="descendantArrow" presStyleCnt="0"/>
      <dgm:spPr/>
    </dgm:pt>
    <dgm:pt modelId="{C7D4FB20-3541-404F-8191-5975308259B1}" type="pres">
      <dgm:prSet presAssocID="{6CB4A716-B296-E748-BF38-D59C08BC0609}" presName="childTextArrow" presStyleLbl="fgAccFollowNode1" presStyleIdx="1" presStyleCnt="3">
        <dgm:presLayoutVars>
          <dgm:bulletEnabled val="1"/>
        </dgm:presLayoutVars>
      </dgm:prSet>
      <dgm:spPr/>
    </dgm:pt>
    <dgm:pt modelId="{3A3F75E3-DE7B-8F46-98DE-B0BB43782911}" type="pres">
      <dgm:prSet presAssocID="{A2657128-977A-184F-8DE4-5DB6ED51BE9D}" presName="sp" presStyleCnt="0"/>
      <dgm:spPr/>
    </dgm:pt>
    <dgm:pt modelId="{04D574B1-BBEB-254E-A272-1830A13AE1DA}" type="pres">
      <dgm:prSet presAssocID="{236CC501-038A-414D-9E29-835F0C000BB8}" presName="arrowAndChildren" presStyleCnt="0"/>
      <dgm:spPr/>
    </dgm:pt>
    <dgm:pt modelId="{3EF03918-545C-BB47-9416-786955C05FDC}" type="pres">
      <dgm:prSet presAssocID="{236CC501-038A-414D-9E29-835F0C000BB8}" presName="parentTextArrow" presStyleLbl="node1" presStyleIdx="1" presStyleCnt="3"/>
      <dgm:spPr/>
    </dgm:pt>
    <dgm:pt modelId="{BA66D44D-1150-534E-979B-4E4A31331F6C}" type="pres">
      <dgm:prSet presAssocID="{236CC501-038A-414D-9E29-835F0C000BB8}" presName="arrow" presStyleLbl="node1" presStyleIdx="2" presStyleCnt="3" custLinFactNeighborX="-32" custLinFactNeighborY="-1795"/>
      <dgm:spPr/>
    </dgm:pt>
    <dgm:pt modelId="{00703334-DAF6-4C40-A1F5-34EF93CF7186}" type="pres">
      <dgm:prSet presAssocID="{236CC501-038A-414D-9E29-835F0C000BB8}" presName="descendantArrow" presStyleCnt="0"/>
      <dgm:spPr/>
    </dgm:pt>
    <dgm:pt modelId="{87C99DF5-3040-8D40-8A9A-173C45820E0E}" type="pres">
      <dgm:prSet presAssocID="{CA2524F7-B1B0-2E4E-A764-A40AE705653C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87AFD807-5545-1E41-87DD-EBA0723693C3}" type="presOf" srcId="{67CD1DE4-C510-8C49-936F-AA75ED5D4004}" destId="{43700CF1-C959-0F4F-A9A5-1A7987A15B00}" srcOrd="0" destOrd="0" presId="urn:microsoft.com/office/officeart/2005/8/layout/process4"/>
    <dgm:cxn modelId="{251D700A-5042-EF42-8AD4-E47FAFD025F0}" type="presOf" srcId="{67CD1DE4-C510-8C49-936F-AA75ED5D4004}" destId="{232AF05B-0F48-2148-93EA-A1C182711EC2}" srcOrd="1" destOrd="0" presId="urn:microsoft.com/office/officeart/2005/8/layout/process4"/>
    <dgm:cxn modelId="{25A03118-B14B-8D4C-A248-05E13D2799EB}" srcId="{421D9895-C11E-ED43-B485-6AE404DC6A6D}" destId="{67CD1DE4-C510-8C49-936F-AA75ED5D4004}" srcOrd="2" destOrd="0" parTransId="{1BA852DA-1ADA-7E47-9D75-24E8AA61C967}" sibTransId="{5056F9CE-F843-3443-BA63-DF490F7F6FAE}"/>
    <dgm:cxn modelId="{630B512D-F2CC-E643-950D-114AC9B83270}" type="presOf" srcId="{E35EA436-BBDA-9744-B249-1FABF7E74C7F}" destId="{EAF1270E-9BB6-AE4F-B288-C21934A4107B}" srcOrd="0" destOrd="0" presId="urn:microsoft.com/office/officeart/2005/8/layout/process4"/>
    <dgm:cxn modelId="{A82BD62D-C106-C648-83A3-058B7C576E17}" srcId="{236CC501-038A-414D-9E29-835F0C000BB8}" destId="{CA2524F7-B1B0-2E4E-A764-A40AE705653C}" srcOrd="0" destOrd="0" parTransId="{188865D5-C431-EF45-BA1C-B29CE440B6F3}" sibTransId="{1EBB1A76-7767-514E-B9EC-9FBFC1F40BAC}"/>
    <dgm:cxn modelId="{D801DD5D-171A-CB4D-832F-1AEA9B8650E8}" type="presOf" srcId="{236CC501-038A-414D-9E29-835F0C000BB8}" destId="{3EF03918-545C-BB47-9416-786955C05FDC}" srcOrd="0" destOrd="0" presId="urn:microsoft.com/office/officeart/2005/8/layout/process4"/>
    <dgm:cxn modelId="{50898776-C36B-DC44-84C3-918D181CE2DA}" srcId="{E35EA436-BBDA-9744-B249-1FABF7E74C7F}" destId="{6CB4A716-B296-E748-BF38-D59C08BC0609}" srcOrd="0" destOrd="0" parTransId="{88BF9865-4917-1541-B4D3-8024EFEEE6AC}" sibTransId="{99CE77B3-B9EB-8442-B5F1-76B4233E5F36}"/>
    <dgm:cxn modelId="{55EAA983-194B-8849-9CF9-DF39D6DA298E}" type="presOf" srcId="{421D9895-C11E-ED43-B485-6AE404DC6A6D}" destId="{ACA16F56-E632-A441-9947-9B16D171A0DC}" srcOrd="0" destOrd="0" presId="urn:microsoft.com/office/officeart/2005/8/layout/process4"/>
    <dgm:cxn modelId="{D09E8EA0-9FDB-6C41-8471-6F3A492150D2}" type="presOf" srcId="{6CB4A716-B296-E748-BF38-D59C08BC0609}" destId="{C7D4FB20-3541-404F-8191-5975308259B1}" srcOrd="0" destOrd="0" presId="urn:microsoft.com/office/officeart/2005/8/layout/process4"/>
    <dgm:cxn modelId="{CE2F02A7-1EC6-2845-ABFF-75253E96AC2F}" type="presOf" srcId="{236CC501-038A-414D-9E29-835F0C000BB8}" destId="{BA66D44D-1150-534E-979B-4E4A31331F6C}" srcOrd="1" destOrd="0" presId="urn:microsoft.com/office/officeart/2005/8/layout/process4"/>
    <dgm:cxn modelId="{C148CEBA-029E-9D49-A62C-59C0595C84CE}" srcId="{67CD1DE4-C510-8C49-936F-AA75ED5D4004}" destId="{71305145-611A-5644-A64F-9033BB9E2914}" srcOrd="0" destOrd="0" parTransId="{3A44D52C-6890-0D40-8B46-202DB60E4382}" sibTransId="{48C82AE7-61D1-FF41-8294-834CD98AAEF2}"/>
    <dgm:cxn modelId="{061790C1-1EEB-B144-B8B4-AF7E9E387BF9}" type="presOf" srcId="{E35EA436-BBDA-9744-B249-1FABF7E74C7F}" destId="{5DFBB411-16CC-9F48-B840-E34EDFA1C810}" srcOrd="1" destOrd="0" presId="urn:microsoft.com/office/officeart/2005/8/layout/process4"/>
    <dgm:cxn modelId="{D799A1D0-AF06-0942-9CE0-5E594FD0F1B4}" srcId="{421D9895-C11E-ED43-B485-6AE404DC6A6D}" destId="{236CC501-038A-414D-9E29-835F0C000BB8}" srcOrd="0" destOrd="0" parTransId="{F5358436-41CA-6B46-B3DD-148FD10F01E6}" sibTransId="{A2657128-977A-184F-8DE4-5DB6ED51BE9D}"/>
    <dgm:cxn modelId="{F3224DD2-1248-EE4B-9684-0DF8872C3FAC}" srcId="{421D9895-C11E-ED43-B485-6AE404DC6A6D}" destId="{E35EA436-BBDA-9744-B249-1FABF7E74C7F}" srcOrd="1" destOrd="0" parTransId="{22643D71-7E84-8744-98EA-1C010F5FF88E}" sibTransId="{903690BC-D99B-A744-9340-C115CEB9150E}"/>
    <dgm:cxn modelId="{32F97FF8-AC97-794F-AE9A-E3DD84D7E27F}" type="presOf" srcId="{71305145-611A-5644-A64F-9033BB9E2914}" destId="{12F594B5-2BA1-3E41-82DD-B290B49ABE62}" srcOrd="0" destOrd="0" presId="urn:microsoft.com/office/officeart/2005/8/layout/process4"/>
    <dgm:cxn modelId="{D71B2AFA-7D42-F945-B6EE-E56B86CEB5A3}" type="presOf" srcId="{CA2524F7-B1B0-2E4E-A764-A40AE705653C}" destId="{87C99DF5-3040-8D40-8A9A-173C45820E0E}" srcOrd="0" destOrd="0" presId="urn:microsoft.com/office/officeart/2005/8/layout/process4"/>
    <dgm:cxn modelId="{1134E11D-ADEE-4B4F-91EE-443D5D239C30}" type="presParOf" srcId="{ACA16F56-E632-A441-9947-9B16D171A0DC}" destId="{710847C7-9DD5-0744-AFE2-161293979A5E}" srcOrd="0" destOrd="0" presId="urn:microsoft.com/office/officeart/2005/8/layout/process4"/>
    <dgm:cxn modelId="{3DC0F881-C108-B447-93AF-156608CBD2C3}" type="presParOf" srcId="{710847C7-9DD5-0744-AFE2-161293979A5E}" destId="{43700CF1-C959-0F4F-A9A5-1A7987A15B00}" srcOrd="0" destOrd="0" presId="urn:microsoft.com/office/officeart/2005/8/layout/process4"/>
    <dgm:cxn modelId="{D39B646E-8FAA-7A41-A533-4D56E0144438}" type="presParOf" srcId="{710847C7-9DD5-0744-AFE2-161293979A5E}" destId="{232AF05B-0F48-2148-93EA-A1C182711EC2}" srcOrd="1" destOrd="0" presId="urn:microsoft.com/office/officeart/2005/8/layout/process4"/>
    <dgm:cxn modelId="{06FCF64E-46A8-5E47-9208-3C6F911126FD}" type="presParOf" srcId="{710847C7-9DD5-0744-AFE2-161293979A5E}" destId="{E53129A9-B5CD-5842-82A6-7B97C282F74C}" srcOrd="2" destOrd="0" presId="urn:microsoft.com/office/officeart/2005/8/layout/process4"/>
    <dgm:cxn modelId="{960FD014-22D9-6045-8846-DB96E33BD425}" type="presParOf" srcId="{E53129A9-B5CD-5842-82A6-7B97C282F74C}" destId="{12F594B5-2BA1-3E41-82DD-B290B49ABE62}" srcOrd="0" destOrd="0" presId="urn:microsoft.com/office/officeart/2005/8/layout/process4"/>
    <dgm:cxn modelId="{772D7DD7-7F47-3B4C-A02E-39B1ADC4DEF4}" type="presParOf" srcId="{ACA16F56-E632-A441-9947-9B16D171A0DC}" destId="{170F9A07-5445-DB46-B819-92C2060E6630}" srcOrd="1" destOrd="0" presId="urn:microsoft.com/office/officeart/2005/8/layout/process4"/>
    <dgm:cxn modelId="{4528F6A5-3A67-EE47-A98A-BF235C42F452}" type="presParOf" srcId="{ACA16F56-E632-A441-9947-9B16D171A0DC}" destId="{921FB60C-CBA8-274C-AD0D-F53F2B50B93C}" srcOrd="2" destOrd="0" presId="urn:microsoft.com/office/officeart/2005/8/layout/process4"/>
    <dgm:cxn modelId="{42A580FB-F2AE-C040-ADEA-661BC1696099}" type="presParOf" srcId="{921FB60C-CBA8-274C-AD0D-F53F2B50B93C}" destId="{EAF1270E-9BB6-AE4F-B288-C21934A4107B}" srcOrd="0" destOrd="0" presId="urn:microsoft.com/office/officeart/2005/8/layout/process4"/>
    <dgm:cxn modelId="{82A09883-CD97-1C47-8B6E-79ED89C009B0}" type="presParOf" srcId="{921FB60C-CBA8-274C-AD0D-F53F2B50B93C}" destId="{5DFBB411-16CC-9F48-B840-E34EDFA1C810}" srcOrd="1" destOrd="0" presId="urn:microsoft.com/office/officeart/2005/8/layout/process4"/>
    <dgm:cxn modelId="{5A4C1325-6019-384A-91EA-16054661C5A9}" type="presParOf" srcId="{921FB60C-CBA8-274C-AD0D-F53F2B50B93C}" destId="{A32F1326-6914-BA48-B2D0-594F9C776ECD}" srcOrd="2" destOrd="0" presId="urn:microsoft.com/office/officeart/2005/8/layout/process4"/>
    <dgm:cxn modelId="{26620BB5-802B-7C4B-96BD-A27BB744A46B}" type="presParOf" srcId="{A32F1326-6914-BA48-B2D0-594F9C776ECD}" destId="{C7D4FB20-3541-404F-8191-5975308259B1}" srcOrd="0" destOrd="0" presId="urn:microsoft.com/office/officeart/2005/8/layout/process4"/>
    <dgm:cxn modelId="{528E1228-4F32-864B-A614-94D692AE9248}" type="presParOf" srcId="{ACA16F56-E632-A441-9947-9B16D171A0DC}" destId="{3A3F75E3-DE7B-8F46-98DE-B0BB43782911}" srcOrd="3" destOrd="0" presId="urn:microsoft.com/office/officeart/2005/8/layout/process4"/>
    <dgm:cxn modelId="{74BE6B63-CBC3-844A-8C32-D0760CA0F804}" type="presParOf" srcId="{ACA16F56-E632-A441-9947-9B16D171A0DC}" destId="{04D574B1-BBEB-254E-A272-1830A13AE1DA}" srcOrd="4" destOrd="0" presId="urn:microsoft.com/office/officeart/2005/8/layout/process4"/>
    <dgm:cxn modelId="{AFC4F160-2CDB-6B4A-B1F9-9E3683795B66}" type="presParOf" srcId="{04D574B1-BBEB-254E-A272-1830A13AE1DA}" destId="{3EF03918-545C-BB47-9416-786955C05FDC}" srcOrd="0" destOrd="0" presId="urn:microsoft.com/office/officeart/2005/8/layout/process4"/>
    <dgm:cxn modelId="{0FCB9854-246C-5E46-B3EF-8E8EE4794C57}" type="presParOf" srcId="{04D574B1-BBEB-254E-A272-1830A13AE1DA}" destId="{BA66D44D-1150-534E-979B-4E4A31331F6C}" srcOrd="1" destOrd="0" presId="urn:microsoft.com/office/officeart/2005/8/layout/process4"/>
    <dgm:cxn modelId="{A443FAC1-962A-404E-B460-795C9576CD3D}" type="presParOf" srcId="{04D574B1-BBEB-254E-A272-1830A13AE1DA}" destId="{00703334-DAF6-4C40-A1F5-34EF93CF7186}" srcOrd="2" destOrd="0" presId="urn:microsoft.com/office/officeart/2005/8/layout/process4"/>
    <dgm:cxn modelId="{9E75324B-F223-AB46-ACF0-B95326F1EB0A}" type="presParOf" srcId="{00703334-DAF6-4C40-A1F5-34EF93CF7186}" destId="{87C99DF5-3040-8D40-8A9A-173C45820E0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75EA3-D8D5-1A41-8E8F-C1D11709C8ED}">
      <dsp:nvSpPr>
        <dsp:cNvPr id="0" name=""/>
        <dsp:cNvSpPr/>
      </dsp:nvSpPr>
      <dsp:spPr>
        <a:xfrm>
          <a:off x="4257768" y="599143"/>
          <a:ext cx="4092624" cy="4092624"/>
        </a:xfrm>
        <a:prstGeom prst="blockArc">
          <a:avLst>
            <a:gd name="adj1" fmla="val 12600000"/>
            <a:gd name="adj2" fmla="val 16200000"/>
            <a:gd name="adj3" fmla="val 453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94594-17E7-F140-A6C9-12ACDD720CE6}">
      <dsp:nvSpPr>
        <dsp:cNvPr id="0" name=""/>
        <dsp:cNvSpPr/>
      </dsp:nvSpPr>
      <dsp:spPr>
        <a:xfrm>
          <a:off x="4127242" y="797107"/>
          <a:ext cx="4092624" cy="4092624"/>
        </a:xfrm>
        <a:prstGeom prst="blockArc">
          <a:avLst>
            <a:gd name="adj1" fmla="val 9065280"/>
            <a:gd name="adj2" fmla="val 13007837"/>
            <a:gd name="adj3" fmla="val 453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E012D-EB16-A042-BBB4-144C85F6AA32}">
      <dsp:nvSpPr>
        <dsp:cNvPr id="0" name=""/>
        <dsp:cNvSpPr/>
      </dsp:nvSpPr>
      <dsp:spPr>
        <a:xfrm>
          <a:off x="4012927" y="614187"/>
          <a:ext cx="4092624" cy="4092624"/>
        </a:xfrm>
        <a:prstGeom prst="blockArc">
          <a:avLst>
            <a:gd name="adj1" fmla="val 4978073"/>
            <a:gd name="adj2" fmla="val 8694320"/>
            <a:gd name="adj3" fmla="val 453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6C9D5-F378-4C43-B718-EE300448489C}">
      <dsp:nvSpPr>
        <dsp:cNvPr id="0" name=""/>
        <dsp:cNvSpPr/>
      </dsp:nvSpPr>
      <dsp:spPr>
        <a:xfrm>
          <a:off x="4257768" y="599143"/>
          <a:ext cx="4092624" cy="4092624"/>
        </a:xfrm>
        <a:prstGeom prst="blockArc">
          <a:avLst>
            <a:gd name="adj1" fmla="val 1800000"/>
            <a:gd name="adj2" fmla="val 5400000"/>
            <a:gd name="adj3" fmla="val 453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C34D1-6CB5-7A48-AE38-87A85ACA27FC}">
      <dsp:nvSpPr>
        <dsp:cNvPr id="0" name=""/>
        <dsp:cNvSpPr/>
      </dsp:nvSpPr>
      <dsp:spPr>
        <a:xfrm>
          <a:off x="4257768" y="599143"/>
          <a:ext cx="4092624" cy="4092624"/>
        </a:xfrm>
        <a:prstGeom prst="blockArc">
          <a:avLst>
            <a:gd name="adj1" fmla="val 19800000"/>
            <a:gd name="adj2" fmla="val 1800000"/>
            <a:gd name="adj3" fmla="val 453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6789A-954E-7C43-BC88-78C468DA983A}">
      <dsp:nvSpPr>
        <dsp:cNvPr id="0" name=""/>
        <dsp:cNvSpPr/>
      </dsp:nvSpPr>
      <dsp:spPr>
        <a:xfrm>
          <a:off x="4257768" y="599143"/>
          <a:ext cx="4092624" cy="4092624"/>
        </a:xfrm>
        <a:prstGeom prst="blockArc">
          <a:avLst>
            <a:gd name="adj1" fmla="val 16200000"/>
            <a:gd name="adj2" fmla="val 19800000"/>
            <a:gd name="adj3" fmla="val 453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D554B-7FC8-2049-85BD-25FFAC5F85DE}">
      <dsp:nvSpPr>
        <dsp:cNvPr id="0" name=""/>
        <dsp:cNvSpPr/>
      </dsp:nvSpPr>
      <dsp:spPr>
        <a:xfrm>
          <a:off x="5383575" y="1724950"/>
          <a:ext cx="1841011" cy="18410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b="1" kern="1200" dirty="0">
              <a:latin typeface="Chalkboard" panose="03050602040202020205" pitchFamily="66" charset="77"/>
            </a:rPr>
            <a:t>Bien-être</a:t>
          </a:r>
        </a:p>
      </dsp:txBody>
      <dsp:txXfrm>
        <a:off x="5653185" y="1994560"/>
        <a:ext cx="1301791" cy="1301791"/>
      </dsp:txXfrm>
    </dsp:sp>
    <dsp:sp modelId="{76552DD8-3E77-5E41-B62D-9D30CD4E0DC3}">
      <dsp:nvSpPr>
        <dsp:cNvPr id="0" name=""/>
        <dsp:cNvSpPr/>
      </dsp:nvSpPr>
      <dsp:spPr>
        <a:xfrm>
          <a:off x="5659726" y="1183"/>
          <a:ext cx="1288707" cy="12887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Émotions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positives</a:t>
          </a:r>
        </a:p>
      </dsp:txBody>
      <dsp:txXfrm>
        <a:off x="5848453" y="189910"/>
        <a:ext cx="911253" cy="911253"/>
      </dsp:txXfrm>
    </dsp:sp>
    <dsp:sp modelId="{0FB77EF8-1862-7649-948C-8875856AD81C}">
      <dsp:nvSpPr>
        <dsp:cNvPr id="0" name=""/>
        <dsp:cNvSpPr/>
      </dsp:nvSpPr>
      <dsp:spPr>
        <a:xfrm>
          <a:off x="7191396" y="988874"/>
          <a:ext cx="1689328" cy="13132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Engagement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(Flow)</a:t>
          </a:r>
        </a:p>
      </dsp:txBody>
      <dsp:txXfrm>
        <a:off x="7438792" y="1181194"/>
        <a:ext cx="1194536" cy="928604"/>
      </dsp:txXfrm>
    </dsp:sp>
    <dsp:sp modelId="{17BEF17E-90F1-0E4C-A15A-96A4BD17664E}">
      <dsp:nvSpPr>
        <dsp:cNvPr id="0" name=""/>
        <dsp:cNvSpPr/>
      </dsp:nvSpPr>
      <dsp:spPr>
        <a:xfrm>
          <a:off x="7391707" y="3001061"/>
          <a:ext cx="1288707" cy="12887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Relations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b="1" kern="1200" dirty="0">
              <a:latin typeface="Chalkboard" panose="03050602040202020205" pitchFamily="66" charset="77"/>
            </a:rPr>
            <a:t>Positives</a:t>
          </a:r>
        </a:p>
      </dsp:txBody>
      <dsp:txXfrm>
        <a:off x="7580434" y="3189788"/>
        <a:ext cx="911253" cy="911253"/>
      </dsp:txXfrm>
    </dsp:sp>
    <dsp:sp modelId="{CF6F3309-E23F-204F-94DB-BFD663952E8A}">
      <dsp:nvSpPr>
        <dsp:cNvPr id="0" name=""/>
        <dsp:cNvSpPr/>
      </dsp:nvSpPr>
      <dsp:spPr>
        <a:xfrm>
          <a:off x="5659726" y="4001020"/>
          <a:ext cx="1288707" cy="12887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b="1" kern="1200" dirty="0">
              <a:latin typeface="Chalkboard" panose="03050602040202020205" pitchFamily="66" charset="77"/>
            </a:rPr>
            <a:t>Sens</a:t>
          </a:r>
        </a:p>
      </dsp:txBody>
      <dsp:txXfrm>
        <a:off x="5848453" y="4189747"/>
        <a:ext cx="911253" cy="911253"/>
      </dsp:txXfrm>
    </dsp:sp>
    <dsp:sp modelId="{3B584085-3334-B443-BC19-5B55F02EEE0C}">
      <dsp:nvSpPr>
        <dsp:cNvPr id="0" name=""/>
        <dsp:cNvSpPr/>
      </dsp:nvSpPr>
      <dsp:spPr>
        <a:xfrm>
          <a:off x="3291613" y="3301787"/>
          <a:ext cx="2262571" cy="101704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b="1" kern="1200" dirty="0">
              <a:latin typeface="Chalkboard" panose="03050602040202020205" pitchFamily="66" charset="77"/>
            </a:rPr>
            <a:t>Accomplissement</a:t>
          </a:r>
        </a:p>
      </dsp:txBody>
      <dsp:txXfrm>
        <a:off x="3622959" y="3450730"/>
        <a:ext cx="1599879" cy="719162"/>
      </dsp:txXfrm>
    </dsp:sp>
    <dsp:sp modelId="{56E93B10-3B22-884B-83EA-1A69CABADEC1}">
      <dsp:nvSpPr>
        <dsp:cNvPr id="0" name=""/>
        <dsp:cNvSpPr/>
      </dsp:nvSpPr>
      <dsp:spPr>
        <a:xfrm>
          <a:off x="3927746" y="1001142"/>
          <a:ext cx="1288707" cy="1288707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b="1" kern="1200" dirty="0">
              <a:latin typeface="Chalkboard" panose="03050602040202020205" pitchFamily="66" charset="77"/>
            </a:rPr>
            <a:t>Vitalité</a:t>
          </a:r>
        </a:p>
      </dsp:txBody>
      <dsp:txXfrm>
        <a:off x="4116473" y="1189869"/>
        <a:ext cx="911253" cy="911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AF05B-0F48-2148-93EA-A1C182711EC2}">
      <dsp:nvSpPr>
        <dsp:cNvPr id="0" name=""/>
        <dsp:cNvSpPr/>
      </dsp:nvSpPr>
      <dsp:spPr>
        <a:xfrm>
          <a:off x="0" y="3607408"/>
          <a:ext cx="10058399" cy="11840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/>
            <a:t>Les échanges entre professionnels gagnent à</a:t>
          </a:r>
        </a:p>
      </dsp:txBody>
      <dsp:txXfrm>
        <a:off x="0" y="3607408"/>
        <a:ext cx="10058399" cy="639377"/>
      </dsp:txXfrm>
    </dsp:sp>
    <dsp:sp modelId="{12F594B5-2BA1-3E41-82DD-B290B49ABE62}">
      <dsp:nvSpPr>
        <dsp:cNvPr id="0" name=""/>
        <dsp:cNvSpPr/>
      </dsp:nvSpPr>
      <dsp:spPr>
        <a:xfrm>
          <a:off x="0" y="4223104"/>
          <a:ext cx="10058399" cy="5446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S’orienter vers la recherche de solutions</a:t>
          </a:r>
        </a:p>
      </dsp:txBody>
      <dsp:txXfrm>
        <a:off x="0" y="4223104"/>
        <a:ext cx="10058399" cy="544654"/>
      </dsp:txXfrm>
    </dsp:sp>
    <dsp:sp modelId="{5DFBB411-16CC-9F48-B840-E34EDFA1C810}">
      <dsp:nvSpPr>
        <dsp:cNvPr id="0" name=""/>
        <dsp:cNvSpPr/>
      </dsp:nvSpPr>
      <dsp:spPr>
        <a:xfrm rot="10800000">
          <a:off x="0" y="1804127"/>
          <a:ext cx="10058399" cy="182104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/>
            <a:t>La régulation de ses émotions négatives </a:t>
          </a:r>
        </a:p>
      </dsp:txBody>
      <dsp:txXfrm rot="-10800000">
        <a:off x="0" y="1804127"/>
        <a:ext cx="10058399" cy="639185"/>
      </dsp:txXfrm>
    </dsp:sp>
    <dsp:sp modelId="{C7D4FB20-3541-404F-8191-5975308259B1}">
      <dsp:nvSpPr>
        <dsp:cNvPr id="0" name=""/>
        <dsp:cNvSpPr/>
      </dsp:nvSpPr>
      <dsp:spPr>
        <a:xfrm>
          <a:off x="0" y="2443312"/>
          <a:ext cx="10058399" cy="544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Bénéficie d’un lieu d’échange professionnel</a:t>
          </a:r>
        </a:p>
      </dsp:txBody>
      <dsp:txXfrm>
        <a:off x="0" y="2443312"/>
        <a:ext cx="10058399" cy="544491"/>
      </dsp:txXfrm>
    </dsp:sp>
    <dsp:sp modelId="{BA66D44D-1150-534E-979B-4E4A31331F6C}">
      <dsp:nvSpPr>
        <dsp:cNvPr id="0" name=""/>
        <dsp:cNvSpPr/>
      </dsp:nvSpPr>
      <dsp:spPr>
        <a:xfrm rot="10800000">
          <a:off x="0" y="0"/>
          <a:ext cx="10058399" cy="182104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200" kern="1200" dirty="0"/>
            <a:t>L’émotion négative ressentie signale </a:t>
          </a:r>
        </a:p>
      </dsp:txBody>
      <dsp:txXfrm rot="-10800000">
        <a:off x="0" y="0"/>
        <a:ext cx="10058399" cy="639185"/>
      </dsp:txXfrm>
    </dsp:sp>
    <dsp:sp modelId="{87C99DF5-3040-8D40-8A9A-173C45820E0E}">
      <dsp:nvSpPr>
        <dsp:cNvPr id="0" name=""/>
        <dsp:cNvSpPr/>
      </dsp:nvSpPr>
      <dsp:spPr>
        <a:xfrm>
          <a:off x="0" y="640032"/>
          <a:ext cx="10058399" cy="544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800" kern="1200" dirty="0"/>
            <a:t>Nécessité  de trouver des moyens de régulation</a:t>
          </a:r>
        </a:p>
      </dsp:txBody>
      <dsp:txXfrm>
        <a:off x="0" y="640032"/>
        <a:ext cx="10058399" cy="544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B68BC-6FA2-7D4E-8BAC-CDA329A72580}" type="datetimeFigureOut">
              <a:rPr lang="fr-FR" smtClean="0"/>
              <a:t>05/11/2020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571E7-AFF0-D748-9E4E-9DCD6A099B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1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Activité brise glace (10 minutes)</a:t>
            </a:r>
          </a:p>
          <a:p>
            <a:endParaRPr lang="fr-FR" dirty="0"/>
          </a:p>
          <a:p>
            <a:r>
              <a:rPr lang="fr-FR" dirty="0"/>
              <a:t>Observez cette toile.</a:t>
            </a:r>
          </a:p>
          <a:p>
            <a:r>
              <a:rPr lang="fr-FR" dirty="0"/>
              <a:t>Dans le clavardage et en un mot: Quelle émotion émerge de cette toile selon vous?</a:t>
            </a:r>
          </a:p>
          <a:p>
            <a:r>
              <a:rPr lang="fr-FR" dirty="0"/>
              <a:t>On demande des réponses dans le clavardage.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61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Depuis le début de la pandémie, on partage collectivement cette expression pour donner espoir.</a:t>
            </a:r>
          </a:p>
          <a:p>
            <a:r>
              <a:rPr lang="fr-FR" dirty="0"/>
              <a:t>Cependant, cela requiert de travailler sur les émotions que l’on ressens quotidiennement.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266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rgbClr val="C00000"/>
                </a:solidFill>
              </a:rPr>
              <a:t>Il est important de souligner qu’il faut utiliser toutes les stratégies nécessaires pour réussir à réguler certaines émotions désagréables.</a:t>
            </a:r>
          </a:p>
          <a:p>
            <a:endParaRPr lang="fr-FR" sz="1200" dirty="0">
              <a:solidFill>
                <a:srgbClr val="C00000"/>
              </a:solidFill>
            </a:endParaRPr>
          </a:p>
          <a:p>
            <a:r>
              <a:rPr lang="fr-FR" sz="1200" b="1" dirty="0">
                <a:solidFill>
                  <a:srgbClr val="C00000"/>
                </a:solidFill>
              </a:rPr>
              <a:t>Il faut aussi mentionner que certaines situations qui génèrent des émotions désagréables ne peuvent pas être modifiées (ex. une maladie incurable). </a:t>
            </a:r>
            <a:r>
              <a:rPr lang="fr-FR" sz="1200" dirty="0">
                <a:solidFill>
                  <a:srgbClr val="C00000"/>
                </a:solidFill>
              </a:rPr>
              <a:t>On peut toutefois modifier l’émotion pour tenter de tirer des bénéfices de la situation.</a:t>
            </a:r>
          </a:p>
          <a:p>
            <a:endParaRPr lang="fr-FR" sz="1200" dirty="0">
              <a:solidFill>
                <a:srgbClr val="C00000"/>
              </a:solidFill>
            </a:endParaRPr>
          </a:p>
          <a:p>
            <a:r>
              <a:rPr lang="fr-FR" sz="1200" dirty="0">
                <a:solidFill>
                  <a:srgbClr val="C00000"/>
                </a:solidFill>
              </a:rPr>
              <a:t>Toute tentative de régulation requiert un effort pour l’individu.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 des émotions: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Partage social/expression clarificatrice /éviter la solitude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Ré-orientation</a:t>
            </a:r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l’attention</a:t>
            </a:r>
            <a:r>
              <a:rPr lang="fr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distraire, s’impliquer dans des activités qui génère des émotions positives</a:t>
            </a:r>
          </a:p>
          <a:p>
            <a:r>
              <a:rPr lang="fr-FR" b="1" dirty="0"/>
              <a:t>Flexibilité psychologique au travai</a:t>
            </a:r>
            <a:r>
              <a:rPr lang="fr-FR" dirty="0"/>
              <a:t>l: accepter que l’on ne peut pas contrôler l’</a:t>
            </a:r>
            <a:r>
              <a:rPr lang="fr-FR" dirty="0" err="1"/>
              <a:t>incontrolable</a:t>
            </a:r>
            <a:r>
              <a:rPr lang="fr-FR" dirty="0"/>
              <a:t>. Mais on peut </a:t>
            </a:r>
            <a:r>
              <a:rPr lang="fr-FR" dirty="0" err="1"/>
              <a:t>controler</a:t>
            </a:r>
            <a:r>
              <a:rPr lang="fr-FR" dirty="0"/>
              <a:t> leur propre perspectives, leurs attitudes er les actions à entreprendre.</a:t>
            </a:r>
          </a:p>
          <a:p>
            <a:pPr rtl="0" eaLnBrk="1" fontAlgn="t" latinLnBrk="0" hangingPunct="1"/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Changement cognitif: </a:t>
            </a:r>
            <a:r>
              <a:rPr lang="fr-CA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Réévaluation de la situation (via un examen des croyances, une relativisation, une recherche de sens positif)/ Acceptation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fr-F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Techniques physio-relaxantes: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du sport, le méditation, de la pleine conscience</a:t>
            </a:r>
            <a:endParaRPr lang="fr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B9622-45D8-5540-A1F5-3F8023E3E3D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674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 tableau est l’autoportrait de Gustave Courbet (1819-1877), peintre et </a:t>
            </a:r>
            <a:r>
              <a:rPr lang="fr-FR" dirty="0" err="1"/>
              <a:t>scupteur</a:t>
            </a:r>
            <a:r>
              <a:rPr lang="fr-FR" dirty="0"/>
              <a:t> français du 19</a:t>
            </a:r>
            <a:r>
              <a:rPr lang="fr-FR" baseline="30000" dirty="0"/>
              <a:t>e</a:t>
            </a:r>
            <a:r>
              <a:rPr lang="fr-FR" dirty="0"/>
              <a:t> siècle (1843-1845).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 titre de l’œuvre est: Le désespéré.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À cette époque, il avait 24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Cette photo a été prise en 1861 lors qu’il avait 42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Quelles sont les éléments semblables entre la photo et la peinture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Quelles sont les différences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Pourquoi la peinture, malgré les 20 ans qui sépare les deux images, comporte des éléments différents parce qu’il aurait pu reproduire intégralement son reflet dans un </a:t>
            </a:r>
            <a:r>
              <a:rPr lang="fr-FR" dirty="0" err="1"/>
              <a:t>mirroir</a:t>
            </a:r>
            <a:r>
              <a:rPr lang="fr-FR" dirty="0"/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Peindre son autoportrait nécessite que l’on passe par le médium de la peinture pour reproduire une représentation de soi. Ici, on peut présumer que  l’artiste voulait représenter l’émotion du désespoir à travers son </a:t>
            </a:r>
            <a:r>
              <a:rPr lang="fr-FR" dirty="0" err="1"/>
              <a:t>oeuvre</a:t>
            </a:r>
            <a:r>
              <a:rPr lang="fr-F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Toutefois, en la regardant, il se peut que vous ayez une tout autre représentation de ce que vous voyez devant vous.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445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latin typeface="Chalkboard" panose="03050602040202020205" pitchFamily="66" charset="77"/>
              </a:rPr>
              <a:t>Conciliation études-famille-emploi : plusieurs étudiants étaient au front pour soutenir la population (préposé aux bénéficiaires, assistant de pharmacie, commis d’épicerie… Contraintes familiales occasionnées par la fermeture des écoles</a:t>
            </a:r>
          </a:p>
          <a:p>
            <a:endParaRPr lang="fr-FR" dirty="0">
              <a:latin typeface="Chalkboard" panose="03050602040202020205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Chalkboard" panose="03050602040202020205" pitchFamily="66" charset="77"/>
              </a:rPr>
              <a:t>Défi de la formation à distance (lorsque possible)  ; nombreux ajustements didactiques (en ligne vs en présentiel) / de nombreux élèves n’ont pas les outils nécessaires pour réaliser les apprentissages et les enseignants, la formation nécessaire.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Chalkboard" panose="03050602040202020205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Chalkboard" panose="03050602040202020205" pitchFamily="66" charset="77"/>
              </a:rPr>
              <a:t>Défi de l’acquisition des compétences: le caractère pratique de la FP fait en sorte que plusieurs programmes ou des compétences par programme de FP sont difficiles, voire impossibles à transférer dans l’enseignement à distance (coiffure, conduite camion, soudage…(Sécurité)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Chalkboard" panose="03050602040202020205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Chalkboard" panose="03050602040202020205" pitchFamily="66" charset="77"/>
              </a:rPr>
              <a:t>Réorganisation des calendriers de formation et de stages : rattrapage du retard acquis lors du confinement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Chalkboard" panose="03050602040202020205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latin typeface="Chalkboard" panose="03050602040202020205" pitchFamily="66" charset="77"/>
              </a:rPr>
              <a:t>Mesures de distanciation = impact considérable dans l’organisation des études: ratios élèves-enseignants 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latin typeface="Chalkboard" panose="03050602040202020205" pitchFamily="66" charset="77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32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002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Ces nouveaux défis </a:t>
            </a:r>
            <a:r>
              <a:rPr lang="fr-FR" dirty="0" err="1"/>
              <a:t>crééent</a:t>
            </a:r>
            <a:r>
              <a:rPr lang="fr-FR" dirty="0"/>
              <a:t> des remises en questions quotidiennes en ce qui a trait à votre travail.</a:t>
            </a:r>
          </a:p>
          <a:p>
            <a:endParaRPr lang="fr-FR" dirty="0"/>
          </a:p>
          <a:p>
            <a:r>
              <a:rPr lang="fr-FR" dirty="0"/>
              <a:t>Ces remises en question aide à construire votre identité professionnelle par la modification de vos représentations personnelles et sociales.</a:t>
            </a:r>
          </a:p>
          <a:p>
            <a:endParaRPr lang="fr-FR" dirty="0"/>
          </a:p>
          <a:p>
            <a:r>
              <a:rPr lang="fr-FR" dirty="0"/>
              <a:t>Ces représentations vous aident (ou pas) à vous adapter aux défis engendrés par la pandémie.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65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063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observant ce schéma, quelle force de caractère vous aide dans votre quotidien ?</a:t>
            </a:r>
          </a:p>
          <a:p>
            <a:endParaRPr lang="fr-FR" dirty="0"/>
          </a:p>
          <a:p>
            <a:r>
              <a:rPr lang="fr-FR" dirty="0"/>
              <a:t>On demande des réponses dans le chat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72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développement d’une identité professionnelle positive rattachée au sens que l’on donne à notre profession des remises en question pour bien comprendre ce qui nous arrive et jongler avec la gamme des émotions qu’une situation pandémique peut apporter. </a:t>
            </a:r>
          </a:p>
          <a:p>
            <a:endParaRPr lang="fr-FR" dirty="0"/>
          </a:p>
          <a:p>
            <a:r>
              <a:rPr lang="fr-FR" dirty="0"/>
              <a:t>Pour ressentir du bienêtre, il faut réussir à cibler les émotions négatives et dysfonctionnelles et trouver des moyens de les réguler.</a:t>
            </a:r>
          </a:p>
          <a:p>
            <a:endParaRPr lang="fr-FR" dirty="0"/>
          </a:p>
          <a:p>
            <a:r>
              <a:rPr lang="fr-FR" dirty="0"/>
              <a:t>Il ne faut pas oublier que la pandémie a aussi généré des émotions positive chez certains enseignants: diminution de l’anxiété, prise de conscience de prendre leur temps, retour aux valeurs de base…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64B3-7707-BF44-9FEE-5EE130F8793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59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>
                <a:latin typeface="Chalkboard" panose="03050602040202020205" pitchFamily="66" charset="77"/>
              </a:rPr>
              <a:t>Pour développer une identité professionnelle positive, </a:t>
            </a:r>
            <a:r>
              <a:rPr lang="fr-FR" sz="1200" dirty="0">
                <a:solidFill>
                  <a:srgbClr val="FF0000"/>
                </a:solidFill>
                <a:latin typeface="Chalkboard" panose="03050602040202020205" pitchFamily="66" charset="77"/>
              </a:rPr>
              <a:t>il faut travailler sur ses représentations de soi </a:t>
            </a:r>
            <a:r>
              <a:rPr lang="fr-FR" sz="1200" dirty="0">
                <a:latin typeface="Chalkboard" panose="03050602040202020205" pitchFamily="66" charset="77"/>
              </a:rPr>
              <a:t>en mettant l’emphase sur nos forces (dont les forces de caractère) et nos qualités.</a:t>
            </a:r>
          </a:p>
          <a:p>
            <a:pPr marL="171450" indent="-171450">
              <a:buFontTx/>
              <a:buChar char="-"/>
            </a:pPr>
            <a:endParaRPr lang="fr-FR" sz="1200" dirty="0">
              <a:latin typeface="Chalkboard" panose="03050602040202020205" pitchFamily="66" charset="77"/>
            </a:endParaRPr>
          </a:p>
          <a:p>
            <a:pPr marL="171450" indent="-171450">
              <a:buFontTx/>
              <a:buChar char="-"/>
            </a:pPr>
            <a:r>
              <a:rPr lang="fr-FR" sz="1200" dirty="0">
                <a:latin typeface="Chalkboard" panose="03050602040202020205" pitchFamily="66" charset="77"/>
              </a:rPr>
              <a:t>Il faut se donner le temps de réfléchir à nos expériences pour alimenter le sens que l’on entretien avec notre travail</a:t>
            </a:r>
          </a:p>
          <a:p>
            <a:pPr marL="171450" indent="-171450">
              <a:buFontTx/>
              <a:buChar char="-"/>
            </a:pPr>
            <a:endParaRPr lang="fr-FR" sz="1200" dirty="0">
              <a:latin typeface="Chalkboard" panose="03050602040202020205" pitchFamily="66" charset="77"/>
            </a:endParaRPr>
          </a:p>
          <a:p>
            <a:pPr marL="171450" indent="-171450">
              <a:buFontTx/>
              <a:buChar char="-"/>
            </a:pPr>
            <a:endParaRPr lang="fr-FR" sz="1200" dirty="0">
              <a:latin typeface="Chalkboard" panose="03050602040202020205" pitchFamily="66" charset="77"/>
            </a:endParaRPr>
          </a:p>
          <a:p>
            <a:r>
              <a:rPr lang="fr-FR" sz="1200" dirty="0">
                <a:latin typeface="Chalkboard" panose="03050602040202020205" pitchFamily="66" charset="77"/>
              </a:rPr>
              <a:t>- Construire une représentation de soi positive est un travail perpétuel où l’individu faire preuve d’une </a:t>
            </a:r>
            <a:r>
              <a:rPr lang="fr-FR" sz="1200" dirty="0">
                <a:solidFill>
                  <a:schemeClr val="accent6">
                    <a:lumMod val="75000"/>
                  </a:schemeClr>
                </a:solidFill>
                <a:latin typeface="Chalkboard" panose="03050602040202020205" pitchFamily="66" charset="77"/>
              </a:rPr>
              <a:t>autoréflexion constante relative à ses expériences et prendre conscience de ses ressources personnelles</a:t>
            </a:r>
            <a:r>
              <a:rPr lang="fr-FR" sz="1200" dirty="0">
                <a:latin typeface="Chalkboard" panose="03050602040202020205" pitchFamily="66" charset="77"/>
              </a:rPr>
              <a:t> (cognitives, émotionnelles, valeurs, croyances…). </a:t>
            </a:r>
          </a:p>
          <a:p>
            <a:r>
              <a:rPr lang="fr-FR" sz="1200" dirty="0">
                <a:latin typeface="Chalkboard" panose="03050602040202020205" pitchFamily="66" charset="77"/>
              </a:rPr>
              <a:t>- Une </a:t>
            </a:r>
            <a:r>
              <a:rPr lang="fr-FR" sz="1200" dirty="0">
                <a:solidFill>
                  <a:schemeClr val="accent5"/>
                </a:solidFill>
                <a:latin typeface="Chalkboard" panose="03050602040202020205" pitchFamily="66" charset="77"/>
              </a:rPr>
              <a:t>réflexion sur son expérience, sur le sens qu’on lui accorde</a:t>
            </a:r>
            <a:r>
              <a:rPr lang="fr-FR" sz="1200" dirty="0">
                <a:latin typeface="Chalkboard" panose="03050602040202020205" pitchFamily="66" charset="77"/>
              </a:rPr>
              <a:t>, sur les situations génératrices de bien-être qu’elle recèle, permet à l’enseignant d’élaborer une vision de l’enseignement conforme à ses valeurs. </a:t>
            </a:r>
          </a:p>
          <a:p>
            <a:r>
              <a:rPr lang="fr-FR" sz="1200" dirty="0">
                <a:latin typeface="Chalkboard" panose="03050602040202020205" pitchFamily="66" charset="77"/>
              </a:rPr>
              <a:t>- Les </a:t>
            </a:r>
            <a:r>
              <a:rPr lang="fr-FR" sz="1200" dirty="0">
                <a:solidFill>
                  <a:schemeClr val="accent2"/>
                </a:solidFill>
                <a:latin typeface="Chalkboard" panose="03050602040202020205" pitchFamily="66" charset="77"/>
              </a:rPr>
              <a:t>remises en questions, l’autoréflexion et l’autorégulation </a:t>
            </a:r>
            <a:r>
              <a:rPr lang="fr-FR" sz="1200" dirty="0">
                <a:latin typeface="Chalkboard" panose="03050602040202020205" pitchFamily="66" charset="77"/>
              </a:rPr>
              <a:t>vis-à-vis les savoirs théoriques jumelés à l’expérience permettront de construire un enseignant résilient et positif.</a:t>
            </a:r>
          </a:p>
          <a:p>
            <a:r>
              <a:rPr lang="fr-FR" sz="1200" dirty="0">
                <a:latin typeface="Chalkboard" panose="03050602040202020205" pitchFamily="66" charset="77"/>
              </a:rPr>
              <a:t>- Ce </a:t>
            </a:r>
            <a:r>
              <a:rPr lang="fr-FR" sz="1200" dirty="0">
                <a:solidFill>
                  <a:schemeClr val="accent4"/>
                </a:solidFill>
                <a:latin typeface="Chalkboard" panose="03050602040202020205" pitchFamily="66" charset="77"/>
              </a:rPr>
              <a:t>travail de réflexion </a:t>
            </a:r>
            <a:r>
              <a:rPr lang="fr-FR" sz="1200" dirty="0">
                <a:latin typeface="Chalkboard" panose="03050602040202020205" pitchFamily="66" charset="77"/>
              </a:rPr>
              <a:t>l’aide à penser son agir professionnel en lien avec son bien-être sans que l’un prenne le pas sur l’autre. </a:t>
            </a:r>
          </a:p>
          <a:p>
            <a:pPr marL="0" indent="0">
              <a:buFont typeface="+mj-lt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571E7-AFF0-D748-9E4E-9DCD6A099B9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81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3F9567C-AE35-044F-BD6B-82BCA943199A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090A-451D-534A-B6C1-EEB20EE92F6F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44C3CC8-4935-5446-9710-45FD10DFC3A5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2D7E507-239A-F441-8B5B-89C656BAFA52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84B1FFE-A8CF-F046-A126-D36393998807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CDEF-E49E-4646-A865-11E0B716FE2F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6E7F-608C-F745-9FE7-59E474C3520A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4642-F127-9D4A-A0AC-CF4CAF94AA7F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31D493-7398-FF4C-BEE9-84B7BC38742B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109B-03C0-1C49-BA52-8CF38BB08E98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0594947-214B-4644-8695-05462EBAD985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63B73-E39B-1C4E-B39A-055B40369F39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D749A-7902-8943-B7CC-28C6463CBB18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AD8-207D-7442-9F5D-13431ADD7365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A7A28-4AA9-7A47-BE3A-4A1A17654391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312D-2777-B542-B47F-10FB75D89EE2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1F01-8814-CE45-9A11-75EA8489D044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9F4A6-CF86-7542-B047-CB9813AD62B7}" type="datetime1">
              <a:rPr lang="fr-CA" smtClean="0"/>
              <a:t>2020-11-05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nancy.goyette@uqtr.c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Le_D%C3%A9sesp%C3%A9r%C3%A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Le_D%C3%A9sesp%C3%A9r%C3%A9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fr.wikipedia.org/wiki/Gustave_Courb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5550E-A395-FB45-9590-C46C36A63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6332" y="2564702"/>
            <a:ext cx="7866993" cy="1825096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halkboard" panose="03050602040202020205" pitchFamily="66" charset="77"/>
              </a:rPr>
              <a:t>Le bienêtre des enseignants en FP en temps de pandémie: le construire une émotion à la fois!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48082C-7543-8548-8335-12ECBB216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398851"/>
            <a:ext cx="7655668" cy="1039780"/>
          </a:xfrm>
        </p:spPr>
        <p:txBody>
          <a:bodyPr>
            <a:normAutofit/>
          </a:bodyPr>
          <a:lstStyle/>
          <a:p>
            <a:r>
              <a:rPr lang="fr-FR" dirty="0">
                <a:latin typeface="Chalkboard" panose="03050602040202020205" pitchFamily="66" charset="77"/>
              </a:rPr>
              <a:t>Nancy Goyette, Ph. D., professeure et chercheuse</a:t>
            </a:r>
          </a:p>
          <a:p>
            <a:r>
              <a:rPr lang="fr-FR" dirty="0">
                <a:latin typeface="Chalkboard" panose="03050602040202020205" pitchFamily="66" charset="77"/>
                <a:hlinkClick r:id="rId2"/>
              </a:rPr>
              <a:t>nancy.goyette@uqtr.ca</a:t>
            </a:r>
            <a:r>
              <a:rPr lang="fr-FR" dirty="0">
                <a:latin typeface="Chalkboard" panose="03050602040202020205" pitchFamily="66" charset="77"/>
              </a:rPr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97A721-7881-2744-9F72-491DB1C3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38631"/>
            <a:ext cx="6400800" cy="365125"/>
          </a:xfrm>
        </p:spPr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75A22B-FDE0-6B48-8011-87AAD941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864" y="4754923"/>
            <a:ext cx="1607766" cy="1796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4F5826-EDE5-B148-8EA5-2A62578E6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07" y="1464168"/>
            <a:ext cx="3440825" cy="226895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275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03AE4-E467-C643-A3BA-D32F7604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76" y="116659"/>
            <a:ext cx="8610600" cy="1293028"/>
          </a:xfrm>
        </p:spPr>
        <p:txBody>
          <a:bodyPr/>
          <a:lstStyle/>
          <a:p>
            <a:pPr algn="ctr"/>
            <a:r>
              <a:rPr lang="fr-FR" dirty="0">
                <a:latin typeface="Chalkboard" panose="03050602040202020205" pitchFamily="66" charset="77"/>
              </a:rPr>
              <a:t>Les éléments du bien-être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7E86201D-7D6A-7F4E-88F1-8343176DBD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846613"/>
              </p:ext>
            </p:extLst>
          </p:nvPr>
        </p:nvGraphicFramePr>
        <p:xfrm>
          <a:off x="-240030" y="1430059"/>
          <a:ext cx="12321540" cy="529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630E1B-A8D6-C54B-8065-2A7586CB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DD221-EB95-AC46-8E6A-2CA55B52C416}"/>
              </a:ext>
            </a:extLst>
          </p:cNvPr>
          <p:cNvSpPr txBox="1"/>
          <p:nvPr/>
        </p:nvSpPr>
        <p:spPr>
          <a:xfrm>
            <a:off x="9555480" y="6125012"/>
            <a:ext cx="233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halkboard" panose="03050602040202020205" pitchFamily="66" charset="77"/>
              </a:rPr>
              <a:t>(</a:t>
            </a:r>
            <a:r>
              <a:rPr lang="fr-FR" sz="2400" dirty="0" err="1">
                <a:latin typeface="Chalkboard" panose="03050602040202020205" pitchFamily="66" charset="77"/>
              </a:rPr>
              <a:t>Seligman</a:t>
            </a:r>
            <a:r>
              <a:rPr lang="fr-FR" sz="2400" dirty="0">
                <a:latin typeface="Chalkboard" panose="03050602040202020205" pitchFamily="66" charset="77"/>
              </a:rPr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195530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F591E-31A1-C942-AEE7-A6EA629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" panose="03050602040202020205" pitchFamily="66" charset="77"/>
              </a:rPr>
              <a:t>Les forces de caractère</a:t>
            </a:r>
            <a:br>
              <a:rPr lang="fr-FR" dirty="0">
                <a:latin typeface="Chalkboard" panose="03050602040202020205" pitchFamily="66" charset="77"/>
              </a:rPr>
            </a:br>
            <a:r>
              <a:rPr lang="fr-FR" sz="2000" dirty="0">
                <a:latin typeface="Chalkboard" panose="03050602040202020205" pitchFamily="66" charset="77"/>
              </a:rPr>
              <a:t>(Peterson et </a:t>
            </a:r>
            <a:r>
              <a:rPr lang="fr-FR" sz="2000" dirty="0" err="1">
                <a:latin typeface="Chalkboard" panose="03050602040202020205" pitchFamily="66" charset="77"/>
              </a:rPr>
              <a:t>Seligman</a:t>
            </a:r>
            <a:r>
              <a:rPr lang="fr-FR" sz="2000" dirty="0">
                <a:latin typeface="Chalkboard" panose="03050602040202020205" pitchFamily="66" charset="77"/>
              </a:rPr>
              <a:t>, 2004)</a:t>
            </a:r>
            <a:endParaRPr lang="fr-FR" dirty="0">
              <a:latin typeface="Chalkboard" panose="03050602040202020205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465D92-945B-A446-AD9C-2C286DB56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3200" dirty="0">
                <a:latin typeface="Chalkboard" panose="03050602040202020205" pitchFamily="66" charset="77"/>
              </a:rPr>
              <a:t>Les forces de caractère sont des </a:t>
            </a:r>
            <a:r>
              <a:rPr lang="fr-CA" sz="3200" dirty="0">
                <a:solidFill>
                  <a:srgbClr val="0070C0"/>
                </a:solidFill>
                <a:latin typeface="Chalkboard" panose="03050602040202020205" pitchFamily="66" charset="77"/>
              </a:rPr>
              <a:t>traits de personnalité cognitif ou non cognitifs </a:t>
            </a:r>
            <a:r>
              <a:rPr lang="fr-CA" sz="3200" dirty="0">
                <a:latin typeface="Chalkboard" panose="03050602040202020205" pitchFamily="66" charset="77"/>
              </a:rPr>
              <a:t>qui s’exercent dans une situation distincte.</a:t>
            </a:r>
          </a:p>
          <a:p>
            <a:r>
              <a:rPr lang="fr-CA" sz="3200" dirty="0">
                <a:latin typeface="Chalkboard" panose="03050602040202020205" pitchFamily="66" charset="77"/>
              </a:rPr>
              <a:t>Le développement professionnel requiert </a:t>
            </a:r>
            <a:r>
              <a:rPr lang="fr-CA" sz="3200" dirty="0">
                <a:solidFill>
                  <a:schemeClr val="accent1"/>
                </a:solidFill>
                <a:latin typeface="Chalkboard" panose="03050602040202020205" pitchFamily="66" charset="77"/>
              </a:rPr>
              <a:t>le déploiement de certaines forces de caractère</a:t>
            </a:r>
            <a:r>
              <a:rPr lang="fr-CA" sz="3200" dirty="0">
                <a:latin typeface="Chalkboard" panose="03050602040202020205" pitchFamily="66" charset="77"/>
              </a:rPr>
              <a:t> qui permettront de ressentir du bien-être en contexte de travail. </a:t>
            </a:r>
          </a:p>
          <a:p>
            <a:r>
              <a:rPr lang="fr-CA" sz="3200" dirty="0">
                <a:latin typeface="Chalkboard" panose="03050602040202020205" pitchFamily="66" charset="77"/>
              </a:rPr>
              <a:t>La </a:t>
            </a:r>
            <a:r>
              <a:rPr lang="fr-CA" sz="3200" dirty="0">
                <a:solidFill>
                  <a:srgbClr val="00B050"/>
                </a:solidFill>
                <a:latin typeface="Chalkboard" panose="03050602040202020205" pitchFamily="66" charset="77"/>
              </a:rPr>
              <a:t>prise de conscience </a:t>
            </a:r>
            <a:r>
              <a:rPr lang="fr-CA" sz="3200" dirty="0">
                <a:latin typeface="Chalkboard" panose="03050602040202020205" pitchFamily="66" charset="77"/>
              </a:rPr>
              <a:t>de ses propres forces personnelles est importante pour ce faire.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D345CF-8D45-8A46-857A-9AEEADB8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3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74F3623-5DF0-EC42-8552-31D93154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2B9EEF-AC96-9942-A8F3-97EA591F8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5180" y="6390135"/>
            <a:ext cx="344043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Nancy Goyette, Ph. D. | Reproduction </a:t>
            </a:r>
            <a:r>
              <a:rPr lang="en-US" dirty="0" err="1">
                <a:solidFill>
                  <a:schemeClr val="bg1"/>
                </a:solidFill>
              </a:rPr>
              <a:t>interdite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1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72181-DAD7-B544-8E7A-04FE4CC6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65106" y="2593891"/>
            <a:ext cx="5840730" cy="1293028"/>
          </a:xfrm>
        </p:spPr>
        <p:txBody>
          <a:bodyPr>
            <a:noAutofit/>
          </a:bodyPr>
          <a:lstStyle/>
          <a:p>
            <a:r>
              <a:rPr lang="fr-FR" sz="2800" dirty="0">
                <a:latin typeface="Chalkboard" panose="03050602040202020205" pitchFamily="66" charset="77"/>
              </a:rPr>
              <a:t>Le bien-être en enseignement</a:t>
            </a:r>
            <a:br>
              <a:rPr lang="fr-FR" sz="2800" dirty="0">
                <a:latin typeface="Chalkboard" panose="03050602040202020205" pitchFamily="66" charset="77"/>
              </a:rPr>
            </a:br>
            <a:r>
              <a:rPr lang="fr-FR" sz="1800" dirty="0">
                <a:latin typeface="Chalkboard" panose="03050602040202020205" pitchFamily="66" charset="77"/>
              </a:rPr>
              <a:t>(Goyette, 2016)</a:t>
            </a:r>
            <a:endParaRPr lang="fr-FR" sz="2800" dirty="0">
              <a:latin typeface="Chalkboard" panose="03050602040202020205" pitchFamily="66" charset="77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C402B7-204E-EC45-A9DA-3EA60A60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411077" y="4732337"/>
            <a:ext cx="3886200" cy="365125"/>
          </a:xfrm>
        </p:spPr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669C45-5B1C-FD4C-AF67-28455DFB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0"/>
            <a:ext cx="9375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05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C52CA7-662F-DD4D-B56E-434644034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235527"/>
            <a:ext cx="11055927" cy="6250825"/>
          </a:xfrm>
        </p:spPr>
      </p:pic>
    </p:spTree>
    <p:extLst>
      <p:ext uri="{BB962C8B-B14F-4D97-AF65-F5344CB8AC3E}">
        <p14:creationId xmlns:p14="http://schemas.microsoft.com/office/powerpoint/2010/main" val="324948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91F71-9160-374C-95D0-D8A99D8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407021"/>
            <a:ext cx="10917621" cy="1293028"/>
          </a:xfrm>
        </p:spPr>
        <p:txBody>
          <a:bodyPr>
            <a:noAutofit/>
          </a:bodyPr>
          <a:lstStyle/>
          <a:p>
            <a:r>
              <a:rPr lang="fr-CA" sz="2800" dirty="0">
                <a:latin typeface="Chalkboard" panose="03050602040202020205" pitchFamily="66" charset="77"/>
              </a:rPr>
              <a:t>Le processus de découverte des talents et des forces pour contribuer au développement identitaire positif</a:t>
            </a:r>
            <a:br>
              <a:rPr lang="fr-CA" sz="2800" dirty="0">
                <a:latin typeface="Chalkboard" panose="03050602040202020205" pitchFamily="66" charset="77"/>
              </a:rPr>
            </a:br>
            <a:endParaRPr lang="fr-FR" sz="2800" dirty="0">
              <a:latin typeface="Chalkboard" panose="03050602040202020205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8080E-AEC6-0748-9961-AE55DD11C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89" y="1826698"/>
            <a:ext cx="10820400" cy="432185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800" dirty="0">
                <a:solidFill>
                  <a:schemeClr val="accent1"/>
                </a:solidFill>
              </a:rPr>
              <a:t>Etre à l’affut des situations quotidiennes </a:t>
            </a:r>
            <a:r>
              <a:rPr lang="fr-FR" sz="2800" dirty="0"/>
              <a:t>qui permettent de mettre ses talents et forces à contribution;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>
                <a:solidFill>
                  <a:schemeClr val="accent6"/>
                </a:solidFill>
              </a:rPr>
              <a:t>Apprendre rapidement </a:t>
            </a:r>
            <a:r>
              <a:rPr lang="fr-FR" sz="2800" dirty="0"/>
              <a:t>dans un contexte où l’on doit relever de nouveaux défis;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 </a:t>
            </a:r>
            <a:r>
              <a:rPr lang="fr-FR" sz="2800" dirty="0">
                <a:solidFill>
                  <a:schemeClr val="accent4"/>
                </a:solidFill>
              </a:rPr>
              <a:t>S’engager</a:t>
            </a:r>
            <a:r>
              <a:rPr lang="fr-FR" sz="2800" dirty="0"/>
              <a:t> dans une activité entièrement;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>
                <a:solidFill>
                  <a:schemeClr val="accent2"/>
                </a:solidFill>
              </a:rPr>
              <a:t>Ressentir un sentiment de satisfaction </a:t>
            </a:r>
            <a:r>
              <a:rPr lang="fr-FR" sz="2800" dirty="0"/>
              <a:t>dans des situations où les bénéfices émotionnels et psychologiques sont grand;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800" dirty="0"/>
              <a:t>Garder en tête nos </a:t>
            </a:r>
            <a:r>
              <a:rPr lang="fr-FR" sz="2800" dirty="0">
                <a:solidFill>
                  <a:srgbClr val="7030A0"/>
                </a:solidFill>
              </a:rPr>
              <a:t>réussites professionnelles</a:t>
            </a:r>
            <a:r>
              <a:rPr lang="fr-FR" sz="2800" dirty="0"/>
              <a:t>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A8A617-5B84-9D4E-94EA-F5ABAF6E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5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5FE2A-7FA2-954B-9F34-5559B44B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62329"/>
            <a:ext cx="8610600" cy="1293028"/>
          </a:xfrm>
        </p:spPr>
        <p:txBody>
          <a:bodyPr/>
          <a:lstStyle/>
          <a:p>
            <a:r>
              <a:rPr lang="fr-FR" dirty="0">
                <a:latin typeface="Chalkboard" panose="03050602040202020205" pitchFamily="66" charset="77"/>
              </a:rPr>
              <a:t>Ça va réellement bien aller?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B35CDB5-73A4-724C-B8DD-A85A89812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2427" y="1118858"/>
            <a:ext cx="8907145" cy="4620284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DA984C-3ED6-3046-A709-7F9ABAD60A3E}"/>
              </a:ext>
            </a:extLst>
          </p:cNvPr>
          <p:cNvSpPr txBox="1"/>
          <p:nvPr/>
        </p:nvSpPr>
        <p:spPr>
          <a:xfrm>
            <a:off x="605790" y="5943600"/>
            <a:ext cx="9882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Chalkboard" panose="03050602040202020205" pitchFamily="66" charset="77"/>
              </a:rPr>
              <a:t>Quel est le rôle de nos émotions dans ça?</a:t>
            </a:r>
          </a:p>
        </p:txBody>
      </p:sp>
    </p:spTree>
    <p:extLst>
      <p:ext uri="{BB962C8B-B14F-4D97-AF65-F5344CB8AC3E}">
        <p14:creationId xmlns:p14="http://schemas.microsoft.com/office/powerpoint/2010/main" val="3714658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CC1F9-2AB6-8748-AC95-53F69427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9" y="484632"/>
            <a:ext cx="11743182" cy="895281"/>
          </a:xfrm>
        </p:spPr>
        <p:txBody>
          <a:bodyPr>
            <a:noAutofit/>
          </a:bodyPr>
          <a:lstStyle/>
          <a:p>
            <a:r>
              <a:rPr lang="fr-FR" sz="3200" dirty="0">
                <a:latin typeface="Chalkboard" panose="03050602040202020205" pitchFamily="66" charset="77"/>
              </a:rPr>
              <a:t>Émotions désagréables = informations importantes</a:t>
            </a:r>
            <a:br>
              <a:rPr lang="fr-CA" sz="3200" dirty="0">
                <a:latin typeface="Chalkboard" panose="03050602040202020205" pitchFamily="66" charset="77"/>
              </a:rPr>
            </a:br>
            <a:endParaRPr lang="fr-FR" sz="3200" dirty="0">
              <a:latin typeface="Chalkboard" panose="03050602040202020205" pitchFamily="66" charset="77"/>
            </a:endParaRP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918D076-95F9-C049-9B01-568EC59BB4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1379913"/>
          <a:ext cx="10058400" cy="47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86D35BD-1FBB-5748-8B29-C0A708080FD5}"/>
              </a:ext>
            </a:extLst>
          </p:cNvPr>
          <p:cNvSpPr txBox="1"/>
          <p:nvPr/>
        </p:nvSpPr>
        <p:spPr>
          <a:xfrm>
            <a:off x="7680961" y="6286500"/>
            <a:ext cx="409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Théorêt</a:t>
            </a:r>
            <a:r>
              <a:rPr lang="fr-FR" dirty="0"/>
              <a:t> et Leroux, 2014, p. 66)</a:t>
            </a:r>
          </a:p>
        </p:txBody>
      </p:sp>
    </p:spTree>
    <p:extLst>
      <p:ext uri="{BB962C8B-B14F-4D97-AF65-F5344CB8AC3E}">
        <p14:creationId xmlns:p14="http://schemas.microsoft.com/office/powerpoint/2010/main" val="180510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6DC80-32EC-234F-B79A-E1D3E95B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miseS</a:t>
            </a:r>
            <a:r>
              <a:rPr lang="fr-FR" dirty="0"/>
              <a:t> en situation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692861-DF76-0449-A966-61C26A20B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1) On met en quarantaine un groupe dans lequel vous enseignez parce qu’il y a un cas de Covid-19. On vous demande de faire, dans la mesure du possible, de l’enseignement à distance.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2) Plusieurs élèves, par leur absence en classe parce qu’elles/ils travaillent dans un service essentiel, accumulent un retard considérable quant aux contenus du programme.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Quelles émotions désagréables l’une de ces situations peuvent susciter chez vous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BD7D2B-8137-984E-A213-245ECC4B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00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FAEC52-2A9A-2045-84DF-E96CBCDA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34631"/>
          <a:stretch/>
        </p:blipFill>
        <p:spPr>
          <a:xfrm>
            <a:off x="0" y="0"/>
            <a:ext cx="12191980" cy="6857989"/>
          </a:xfrm>
          <a:prstGeom prst="rect">
            <a:avLst/>
          </a:prstGeom>
          <a:blipFill>
            <a:blip r:embed="rId3"/>
            <a:tile tx="6350" ty="-127000" sx="65000" sy="64000" flip="none" algn="tl"/>
          </a:blip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0F1D41-7AAB-F94B-A493-B53DDA9A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7505"/>
            <a:ext cx="5798128" cy="30358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Quels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moyens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entreprendre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pour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gérer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nos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émotions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halkboard" panose="03050602040202020205" pitchFamily="66" charset="77"/>
              </a:rPr>
              <a:t>désagréables</a:t>
            </a:r>
            <a:r>
              <a:rPr lang="en-US" sz="5400" dirty="0">
                <a:solidFill>
                  <a:srgbClr val="FFFFFF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477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9FD97-C1AF-1244-BF3F-D81BB9D2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halkboard" panose="03050602040202020205" pitchFamily="66" charset="77"/>
              </a:rPr>
              <a:t>Intentions de l’atelier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6EB9A5-7FD6-A841-9511-7D8F0E68A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Chalkboard" panose="03050602040202020205" pitchFamily="66" charset="77"/>
              </a:rPr>
              <a:t>Aborder la question du bienêtre des enseignants en formation professionnelle en explorant les forces de caractère ;</a:t>
            </a:r>
          </a:p>
          <a:p>
            <a:pPr marL="0" indent="0">
              <a:buNone/>
            </a:pPr>
            <a:endParaRPr lang="fr-FR" sz="3200" dirty="0">
              <a:latin typeface="Chalkboard" panose="03050602040202020205" pitchFamily="66" charset="77"/>
            </a:endParaRPr>
          </a:p>
          <a:p>
            <a:r>
              <a:rPr lang="fr-FR" sz="3200" dirty="0">
                <a:latin typeface="Chalkboard" panose="03050602040202020205" pitchFamily="66" charset="77"/>
              </a:rPr>
              <a:t>Explorer certaines situations et réfléchir à des moyens de gérer les émotions ressenties en contexte de travail pour mieux s’adapter quotidiennement.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86110E-1879-7F45-A5A5-C2588715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FC9F9-3472-CC48-975C-9A235310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96" y="872066"/>
            <a:ext cx="4165552" cy="2450037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chemeClr val="accent6"/>
                </a:solidFill>
                <a:latin typeface="Chalkboard" panose="03050602040202020205" pitchFamily="66" charset="77"/>
              </a:rPr>
              <a:t>Quelques stratégies à mettre en place pour réguler une émotion désagréable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CAF70-132B-6E44-B807-BAD944904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517" y="1542920"/>
            <a:ext cx="6796694" cy="4443153"/>
          </a:xfrm>
        </p:spPr>
        <p:txBody>
          <a:bodyPr anchor="ctr">
            <a:normAutofit lnSpcReduction="10000"/>
          </a:bodyPr>
          <a:lstStyle/>
          <a:p>
            <a:r>
              <a:rPr lang="fr-FR" sz="3200" dirty="0">
                <a:latin typeface="Chalkboard" panose="03050602040202020205" pitchFamily="66" charset="77"/>
              </a:rPr>
              <a:t> Exprimer ses émotions/ Les partager avec nos pairs;</a:t>
            </a:r>
          </a:p>
          <a:p>
            <a:r>
              <a:rPr lang="fr-FR" sz="3200" dirty="0">
                <a:latin typeface="Chalkboard" panose="03050602040202020205" pitchFamily="66" charset="77"/>
              </a:rPr>
              <a:t> Réorienter notre attention;</a:t>
            </a:r>
          </a:p>
          <a:p>
            <a:r>
              <a:rPr lang="fr-FR" sz="3200" dirty="0">
                <a:latin typeface="Chalkboard" panose="03050602040202020205" pitchFamily="66" charset="77"/>
              </a:rPr>
              <a:t> Augmenter sa flexibilité psychologique au travail;</a:t>
            </a:r>
          </a:p>
          <a:p>
            <a:r>
              <a:rPr lang="fr-FR" sz="3200" dirty="0">
                <a:latin typeface="Chalkboard" panose="03050602040202020205" pitchFamily="66" charset="77"/>
              </a:rPr>
              <a:t> Effectuer un changement cognitif;</a:t>
            </a:r>
          </a:p>
          <a:p>
            <a:r>
              <a:rPr lang="fr-FR" sz="3200" dirty="0">
                <a:latin typeface="Chalkboard" panose="03050602040202020205" pitchFamily="66" charset="77"/>
              </a:rPr>
              <a:t> Mettre en œuvre des techniques physio-relaxantes.</a:t>
            </a:r>
          </a:p>
          <a:p>
            <a:endParaRPr lang="fr-FR" sz="3200" dirty="0">
              <a:latin typeface="Chalkboard" panose="03050602040202020205" pitchFamily="66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34009E-613F-8644-97DF-E6DED5B15969}"/>
              </a:ext>
            </a:extLst>
          </p:cNvPr>
          <p:cNvSpPr txBox="1"/>
          <p:nvPr/>
        </p:nvSpPr>
        <p:spPr>
          <a:xfrm>
            <a:off x="4987636" y="6172200"/>
            <a:ext cx="633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(</a:t>
            </a:r>
            <a:r>
              <a:rPr lang="fr-CA" dirty="0" err="1"/>
              <a:t>Mikolajczak</a:t>
            </a:r>
            <a:r>
              <a:rPr lang="fr-CA" dirty="0"/>
              <a:t> et </a:t>
            </a:r>
            <a:r>
              <a:rPr lang="fr-CA" dirty="0" err="1"/>
              <a:t>Quoidbach</a:t>
            </a:r>
            <a:r>
              <a:rPr lang="fr-CA" dirty="0"/>
              <a:t>, 2009; </a:t>
            </a:r>
            <a:r>
              <a:rPr lang="fr-FR" dirty="0" err="1"/>
              <a:t>Théorêt</a:t>
            </a:r>
            <a:r>
              <a:rPr lang="fr-FR" dirty="0"/>
              <a:t> et Leroux, 2014)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AC2AB-B6B3-514B-A2FB-70230086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5" y="3764497"/>
            <a:ext cx="4165553" cy="27770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699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3CA5-FC44-5948-84A0-BDD7869D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conclure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773126-5D23-DB4B-80A7-FB4FCB529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dirty="0"/>
              <a:t>L’incertitude qu’amène la pandémie ne favorise pas toujours le bien-être en enseignement ;</a:t>
            </a:r>
          </a:p>
          <a:p>
            <a:r>
              <a:rPr lang="fr-FR" sz="2800" dirty="0"/>
              <a:t>La prise de conscience des éléments qui nous procure du bien-être et de nos forces de caractère nous aide à être résilient et à s’adapter à diverses situation en contexte de travail;</a:t>
            </a:r>
          </a:p>
          <a:p>
            <a:r>
              <a:rPr lang="fr-FR" sz="2800" dirty="0"/>
              <a:t>Nous n’avons aucun contrôle sur l’avenir, mais nous pouvons travailler à construire une identité professionnelle positive par la réflexion sur soi: cela nous aidera à gérer nos émotions et trouver des solutions.</a:t>
            </a:r>
          </a:p>
          <a:p>
            <a:endParaRPr lang="fr-FR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FEB7E2-F375-D042-9840-CB75A4530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96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30DC5-8422-C747-A163-C95E197C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BFC895-A5D0-454C-97A8-14FA1DE7A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BA3F71-4DD7-B743-AE63-3DF97911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AF4A9A-809D-2B44-BBA6-E7AA66CF8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7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CEC77-0081-314F-B2B7-3CAC4CA7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58201" y="2662354"/>
            <a:ext cx="5569519" cy="1293028"/>
          </a:xfrm>
        </p:spPr>
        <p:txBody>
          <a:bodyPr/>
          <a:lstStyle/>
          <a:p>
            <a:r>
              <a:rPr lang="fr-FR" dirty="0"/>
              <a:t>Activité brise-glace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5D4E5F-3E82-7147-AFB0-F5A4FC17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239521" y="3099222"/>
            <a:ext cx="5260064" cy="365125"/>
          </a:xfrm>
        </p:spPr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917B67-F3E2-194D-95F7-5A4F7014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251" y="185068"/>
            <a:ext cx="7927976" cy="64903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8D8C9E-8E14-9649-9076-4490307EDF04}"/>
              </a:ext>
            </a:extLst>
          </p:cNvPr>
          <p:cNvSpPr txBox="1"/>
          <p:nvPr/>
        </p:nvSpPr>
        <p:spPr>
          <a:xfrm>
            <a:off x="10368227" y="183815"/>
            <a:ext cx="369332" cy="64903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200" dirty="0"/>
              <a:t>Source: </a:t>
            </a:r>
            <a:r>
              <a:rPr lang="fr-FR" sz="1200" dirty="0">
                <a:hlinkClick r:id="rId4"/>
              </a:rPr>
              <a:t>https://fr.wikipedia.org/wiki/Le_D%C3%A9sesp%C3%A9r%C3%A9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3125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56735-BC4C-4D47-9091-9B1095A2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Gustave Courbet</a:t>
            </a:r>
            <a:br>
              <a:rPr lang="fr-FR" dirty="0"/>
            </a:br>
            <a:r>
              <a:rPr lang="fr-FR" dirty="0"/>
              <a:t>(1819-1877)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E0CED7-D40A-EF4C-8173-01EB5D8A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93826A-463C-0F42-AC3C-7B7476FE1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30" y="926581"/>
            <a:ext cx="3493214" cy="516704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5EA207-0653-184E-90AA-586C69D355B2}"/>
              </a:ext>
            </a:extLst>
          </p:cNvPr>
          <p:cNvSpPr/>
          <p:nvPr/>
        </p:nvSpPr>
        <p:spPr>
          <a:xfrm rot="16200000">
            <a:off x="3152773" y="4029216"/>
            <a:ext cx="3860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Source: </a:t>
            </a:r>
            <a:r>
              <a:rPr lang="fr-FR" sz="1100" dirty="0">
                <a:hlinkClick r:id="rId4"/>
              </a:rPr>
              <a:t>https://fr.wikipedia.org/wiki/Gustave_Courbet</a:t>
            </a:r>
            <a:endParaRPr lang="fr-FR" sz="11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3F07B9-4550-6947-8931-F3F99F018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479" y="2522417"/>
            <a:ext cx="4112978" cy="336715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FC6F560-E817-CE43-BFCF-DAC9366D045A}"/>
              </a:ext>
            </a:extLst>
          </p:cNvPr>
          <p:cNvSpPr txBox="1"/>
          <p:nvPr/>
        </p:nvSpPr>
        <p:spPr>
          <a:xfrm>
            <a:off x="10733070" y="2522417"/>
            <a:ext cx="553998" cy="336715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800" dirty="0"/>
              <a:t>Source: </a:t>
            </a:r>
            <a:r>
              <a:rPr lang="fr-FR" sz="800" dirty="0">
                <a:hlinkClick r:id="rId6"/>
              </a:rPr>
              <a:t>https://fr.wikipedia.org/wiki/Le_D%C3%A9sesp%C3%A9r%C3%A9</a:t>
            </a:r>
            <a:endParaRPr lang="fr-FR" sz="800" dirty="0"/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58146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45E3879-D718-A249-9A4E-D65D4DC3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7030"/>
            <a:ext cx="10718515" cy="1293028"/>
          </a:xfrm>
        </p:spPr>
        <p:txBody>
          <a:bodyPr/>
          <a:lstStyle/>
          <a:p>
            <a:pPr algn="l"/>
            <a:r>
              <a:rPr lang="fr-FR" dirty="0">
                <a:latin typeface="Chalkboard" panose="03050602040202020205" pitchFamily="66" charset="77"/>
              </a:rPr>
              <a:t>Quand on parle de représentations…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F5F5CF-B574-1846-99D3-F8FF46605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6882"/>
            <a:ext cx="10820400" cy="4781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Elles se définissent généralement comme: </a:t>
            </a:r>
            <a:br>
              <a:rPr lang="fr-CA" dirty="0"/>
            </a:br>
            <a:endParaRPr lang="fr-CA" dirty="0"/>
          </a:p>
          <a:p>
            <a:pPr marL="0" indent="0">
              <a:buNone/>
            </a:pPr>
            <a:r>
              <a:rPr lang="fr-CA" dirty="0"/>
              <a:t>« des instruments cognitifs d’appréhension de la réalité et </a:t>
            </a:r>
          </a:p>
          <a:p>
            <a:pPr marL="0" indent="0">
              <a:buNone/>
            </a:pPr>
            <a:r>
              <a:rPr lang="fr-CA" dirty="0"/>
              <a:t>d’orientation des conduites » 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>
                <a:solidFill>
                  <a:srgbClr val="FF0000"/>
                </a:solidFill>
              </a:rPr>
              <a:t>Et pour les enseignants…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dirty="0"/>
              <a:t>« les représentations des enseignants peuvent être considérées comme des moyens à partir desquels ils structurent leur comportement d’enseignement et d’apprentissage » (Charlier, 1989 dans </a:t>
            </a:r>
            <a:r>
              <a:rPr lang="fr-CA" dirty="0" err="1"/>
              <a:t>Baillauquès-Breuse</a:t>
            </a:r>
            <a:r>
              <a:rPr lang="fr-CA" dirty="0"/>
              <a:t>, 2012)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2B8390-B6A2-264C-99CC-61981073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D6B3C6-60F6-804C-B167-7C93A66C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307" y="1756882"/>
            <a:ext cx="2644312" cy="264431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0326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0DD2E-9DD4-F64A-99BA-C6FC3920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Chalkboard" panose="03050602040202020205" pitchFamily="66" charset="77"/>
              </a:rPr>
              <a:t>Les défis rencontrés dans le milieu de la FP </a:t>
            </a:r>
            <a:br>
              <a:rPr lang="fr-FR" dirty="0">
                <a:latin typeface="Chalkboard" panose="03050602040202020205" pitchFamily="66" charset="77"/>
              </a:rPr>
            </a:br>
            <a:r>
              <a:rPr lang="fr-FR" sz="2000" dirty="0">
                <a:latin typeface="Chalkboard" panose="03050602040202020205" pitchFamily="66" charset="77"/>
              </a:rPr>
              <a:t>(</a:t>
            </a:r>
            <a:r>
              <a:rPr lang="fr-FR" sz="2000" dirty="0" err="1">
                <a:latin typeface="Chalkboard" panose="03050602040202020205" pitchFamily="66" charset="77"/>
              </a:rPr>
              <a:t>Dubeau</a:t>
            </a:r>
            <a:r>
              <a:rPr lang="fr-FR" sz="2000" dirty="0">
                <a:latin typeface="Chalkboard" panose="03050602040202020205" pitchFamily="66" charset="77"/>
              </a:rPr>
              <a:t>, </a:t>
            </a:r>
            <a:r>
              <a:rPr lang="fr-FR" sz="2000" dirty="0" err="1">
                <a:latin typeface="Chalkboard" panose="03050602040202020205" pitchFamily="66" charset="77"/>
              </a:rPr>
              <a:t>Jutras</a:t>
            </a:r>
            <a:r>
              <a:rPr lang="fr-FR" sz="2000" dirty="0">
                <a:latin typeface="Chalkboard" panose="03050602040202020205" pitchFamily="66" charset="77"/>
              </a:rPr>
              <a:t>-Dupont et Chartrand, 2020)</a:t>
            </a:r>
            <a:endParaRPr lang="fr-FR" dirty="0">
              <a:latin typeface="Chalkboard" panose="03050602040202020205" pitchFamily="66" charset="77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48B0C-C08A-E54A-B162-E2FA963A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44045"/>
            <a:ext cx="10820400" cy="4024125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Chalkboard" panose="03050602040202020205" pitchFamily="66" charset="77"/>
              </a:rPr>
              <a:t>Conciliation études-famille-emploi 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Défi de la formation à distance 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Défi de l’acquisition des compétences à distance 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Réorganisation des calendriers de formation 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Mesures de distanciation = impact considérable dans l’organisation des études;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Certains stages compromis qui retarde la </a:t>
            </a:r>
            <a:r>
              <a:rPr lang="fr-FR" sz="2400" dirty="0" err="1">
                <a:latin typeface="Chalkboard" panose="03050602040202020205" pitchFamily="66" charset="77"/>
              </a:rPr>
              <a:t>diplômation</a:t>
            </a:r>
            <a:r>
              <a:rPr lang="fr-FR" sz="2400" dirty="0">
                <a:latin typeface="Chalkboard" panose="03050602040202020205" pitchFamily="66" charset="77"/>
              </a:rPr>
              <a:t> ;</a:t>
            </a:r>
          </a:p>
          <a:p>
            <a:r>
              <a:rPr lang="fr-FR" sz="2400" dirty="0">
                <a:latin typeface="Chalkboard" panose="03050602040202020205" pitchFamily="66" charset="77"/>
              </a:rPr>
              <a:t>Certaines dimensions de la formation non abordées puisque cela requiert de pratiquer « sur des personnes ».</a:t>
            </a:r>
          </a:p>
          <a:p>
            <a:endParaRPr lang="fr-FR" sz="2400" dirty="0">
              <a:latin typeface="Chalkboard" panose="03050602040202020205" pitchFamily="66" charset="77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A0CF1A-5A39-5D4D-9D1D-C89A66CCC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5E8B47-72A3-6744-98DF-78E909214519}"/>
              </a:ext>
            </a:extLst>
          </p:cNvPr>
          <p:cNvSpPr txBox="1"/>
          <p:nvPr/>
        </p:nvSpPr>
        <p:spPr>
          <a:xfrm>
            <a:off x="5275959" y="6253105"/>
            <a:ext cx="709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https://</a:t>
            </a:r>
            <a:r>
              <a:rPr lang="fr-FR" sz="1200" dirty="0" err="1"/>
              <a:t>www.reseaureussitemontreal.ca</a:t>
            </a:r>
            <a:r>
              <a:rPr lang="fr-FR" sz="1200" dirty="0"/>
              <a:t>/dossiers-</a:t>
            </a:r>
            <a:r>
              <a:rPr lang="fr-FR" sz="1200" dirty="0" err="1"/>
              <a:t>thematiques</a:t>
            </a:r>
            <a:r>
              <a:rPr lang="fr-FR" sz="1200" dirty="0"/>
              <a:t>/covid-19-et-reussite-educative/fp-la-formation-a-un-metier-specialise-au-temps-de-la-covid-19/</a:t>
            </a:r>
          </a:p>
        </p:txBody>
      </p:sp>
    </p:spTree>
    <p:extLst>
      <p:ext uri="{BB962C8B-B14F-4D97-AF65-F5344CB8AC3E}">
        <p14:creationId xmlns:p14="http://schemas.microsoft.com/office/powerpoint/2010/main" val="189927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F9D44-0EA2-3641-BB9B-2812F30A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900" y="3063039"/>
            <a:ext cx="9448800" cy="1825096"/>
          </a:xfrm>
        </p:spPr>
        <p:txBody>
          <a:bodyPr>
            <a:noAutofit/>
          </a:bodyPr>
          <a:lstStyle/>
          <a:p>
            <a:r>
              <a:rPr lang="fr-FR" sz="4400" dirty="0">
                <a:latin typeface="Chalkboard" panose="03050602040202020205" pitchFamily="66" charset="77"/>
              </a:rPr>
              <a:t>Quelles sont vos représentations de votre rôle d’</a:t>
            </a:r>
            <a:r>
              <a:rPr lang="fr-FR" sz="4400" dirty="0" err="1">
                <a:latin typeface="Chalkboard" panose="03050602040202020205" pitchFamily="66" charset="77"/>
              </a:rPr>
              <a:t>enseignant.e.s</a:t>
            </a:r>
            <a:r>
              <a:rPr lang="fr-FR" sz="4400" dirty="0">
                <a:latin typeface="Chalkboard" panose="03050602040202020205" pitchFamily="66" charset="77"/>
              </a:rPr>
              <a:t> devant les nouveaux défis engendrés par la pandémie?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0236CF-5F03-AD4B-8189-C5D2E30E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7213" y="6306757"/>
            <a:ext cx="6400800" cy="365125"/>
          </a:xfrm>
        </p:spPr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4E92A5-80B6-9746-AE01-B0F53F66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220" y="537210"/>
            <a:ext cx="2525829" cy="2525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99ADCF-6FC2-A545-A54B-876C99D0A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0" y="3054297"/>
            <a:ext cx="1422400" cy="1422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13C221-A69E-7346-8B58-586D62EAA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03" y="537210"/>
            <a:ext cx="746654" cy="7466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2D81C8-342D-2244-8BE0-FEE999C98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0" y="-173990"/>
            <a:ext cx="1422400" cy="1422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3C376B-B642-6848-8A24-867209DAF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326" y="5400083"/>
            <a:ext cx="932074" cy="9320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8920EA-A571-5C4E-9434-FC13F6CDA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060" y="6040120"/>
            <a:ext cx="817880" cy="817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E38EC-B812-7D4E-8016-FC8D31309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26" y="5054696"/>
            <a:ext cx="932074" cy="9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23F548-3023-0948-900D-782E261C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212E9-24C2-0344-9863-6B59CEB18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012E24-A852-484F-B26C-DC0F81CB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Nancy Goyette, Ph. D. | Reproduction interdite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33E0FD-052D-5946-B0A3-9316AB60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7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DB4DAD7-3B6B-ED43-A3B6-B41DEBED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9090" y="4103267"/>
            <a:ext cx="7402830" cy="1825096"/>
          </a:xfrm>
        </p:spPr>
        <p:txBody>
          <a:bodyPr>
            <a:normAutofit fontScale="90000"/>
          </a:bodyPr>
          <a:lstStyle/>
          <a:p>
            <a:r>
              <a:rPr lang="fr-FR" dirty="0"/>
              <a:t>Malgré tous ces défis et les impacts sur la profession enseignante, est-ce possible de ressentir du bienêtre?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D58435-B113-DA4E-B9D4-7168F3F5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910" y="6335525"/>
            <a:ext cx="6400800" cy="365125"/>
          </a:xfrm>
        </p:spPr>
        <p:txBody>
          <a:bodyPr/>
          <a:lstStyle/>
          <a:p>
            <a:r>
              <a:rPr lang="en-US" dirty="0"/>
              <a:t>Nancy Goyette, Ph. D. | Reproduction </a:t>
            </a:r>
            <a:r>
              <a:rPr lang="en-US" dirty="0" err="1"/>
              <a:t>interdite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C09363-645D-284D-BC61-AF9F4A7D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990"/>
            <a:ext cx="3107051" cy="43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4904"/>
      </p:ext>
    </p:extLst>
  </p:cSld>
  <p:clrMapOvr>
    <a:masterClrMapping/>
  </p:clrMapOvr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apor Trail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5743</TotalTime>
  <Words>1904</Words>
  <Application>Microsoft Macintosh PowerPoint</Application>
  <PresentationFormat>Grand écran</PresentationFormat>
  <Paragraphs>176</Paragraphs>
  <Slides>22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Chalkboard</vt:lpstr>
      <vt:lpstr>Traînée de condensation</vt:lpstr>
      <vt:lpstr>Le bienêtre des enseignants en FP en temps de pandémie: le construire une émotion à la fois!</vt:lpstr>
      <vt:lpstr>Intentions de l’atelier</vt:lpstr>
      <vt:lpstr>Activité brise-glace</vt:lpstr>
      <vt:lpstr>Gustave Courbet (1819-1877)</vt:lpstr>
      <vt:lpstr>Quand on parle de représentations…</vt:lpstr>
      <vt:lpstr>Les défis rencontrés dans le milieu de la FP  (Dubeau, Jutras-Dupont et Chartrand, 2020)</vt:lpstr>
      <vt:lpstr>Quelles sont vos représentations de votre rôle d’enseignant.e.s devant les nouveaux défis engendrés par la pandémie?</vt:lpstr>
      <vt:lpstr>Présentation PowerPoint</vt:lpstr>
      <vt:lpstr>Malgré tous ces défis et les impacts sur la profession enseignante, est-ce possible de ressentir du bienêtre?</vt:lpstr>
      <vt:lpstr>Les éléments du bien-être</vt:lpstr>
      <vt:lpstr>Les forces de caractère (Peterson et Seligman, 2004)</vt:lpstr>
      <vt:lpstr>Présentation PowerPoint</vt:lpstr>
      <vt:lpstr>Le bien-être en enseignement (Goyette, 2016)</vt:lpstr>
      <vt:lpstr>Présentation PowerPoint</vt:lpstr>
      <vt:lpstr>Le processus de découverte des talents et des forces pour contribuer au développement identitaire positif </vt:lpstr>
      <vt:lpstr>Ça va réellement bien aller?</vt:lpstr>
      <vt:lpstr>Émotions désagréables = informations importantes </vt:lpstr>
      <vt:lpstr>miseS en situation</vt:lpstr>
      <vt:lpstr>Quels moyens entreprendre pour gérer nos émotions désagréables?</vt:lpstr>
      <vt:lpstr>Quelques stratégies à mettre en place pour réguler une émotion désagréable</vt:lpstr>
      <vt:lpstr>Pour conclure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bienêtre des enseignants en FP en temps de pandémie: le construire une émotion à la fois!</dc:title>
  <dc:creator>Goyette, Nancy</dc:creator>
  <cp:lastModifiedBy>Goyette, Nancy</cp:lastModifiedBy>
  <cp:revision>30</cp:revision>
  <dcterms:created xsi:type="dcterms:W3CDTF">2020-11-05T13:12:09Z</dcterms:created>
  <dcterms:modified xsi:type="dcterms:W3CDTF">2020-11-09T12:55:44Z</dcterms:modified>
</cp:coreProperties>
</file>