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8" r:id="rId1"/>
  </p:sldMasterIdLst>
  <p:notesMasterIdLst>
    <p:notesMasterId r:id="rId40"/>
  </p:notesMasterIdLst>
  <p:handoutMasterIdLst>
    <p:handoutMasterId r:id="rId41"/>
  </p:handoutMasterIdLst>
  <p:sldIdLst>
    <p:sldId id="257" r:id="rId2"/>
    <p:sldId id="264" r:id="rId3"/>
    <p:sldId id="315" r:id="rId4"/>
    <p:sldId id="343" r:id="rId5"/>
    <p:sldId id="262" r:id="rId6"/>
    <p:sldId id="267" r:id="rId7"/>
    <p:sldId id="268" r:id="rId8"/>
    <p:sldId id="316" r:id="rId9"/>
    <p:sldId id="269" r:id="rId10"/>
    <p:sldId id="317" r:id="rId11"/>
    <p:sldId id="318" r:id="rId12"/>
    <p:sldId id="319" r:id="rId13"/>
    <p:sldId id="339" r:id="rId14"/>
    <p:sldId id="341" r:id="rId15"/>
    <p:sldId id="338" r:id="rId16"/>
    <p:sldId id="314" r:id="rId17"/>
    <p:sldId id="313" r:id="rId18"/>
    <p:sldId id="290" r:id="rId19"/>
    <p:sldId id="282" r:id="rId20"/>
    <p:sldId id="283" r:id="rId21"/>
    <p:sldId id="285" r:id="rId22"/>
    <p:sldId id="286" r:id="rId23"/>
    <p:sldId id="284" r:id="rId24"/>
    <p:sldId id="288" r:id="rId25"/>
    <p:sldId id="311" r:id="rId26"/>
    <p:sldId id="287" r:id="rId27"/>
    <p:sldId id="310" r:id="rId28"/>
    <p:sldId id="289" r:id="rId29"/>
    <p:sldId id="291" r:id="rId30"/>
    <p:sldId id="295" r:id="rId31"/>
    <p:sldId id="296" r:id="rId32"/>
    <p:sldId id="297" r:id="rId33"/>
    <p:sldId id="299" r:id="rId34"/>
    <p:sldId id="312" r:id="rId35"/>
    <p:sldId id="321" r:id="rId36"/>
    <p:sldId id="281" r:id="rId37"/>
    <p:sldId id="261" r:id="rId38"/>
    <p:sldId id="344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F8D22F"/>
    <a:srgbClr val="FCF7F1"/>
    <a:srgbClr val="2B3922"/>
    <a:srgbClr val="2E3722"/>
    <a:srgbClr val="B8D233"/>
    <a:srgbClr val="5CC6D6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59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214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541C455-0541-42CB-85F2-EF2EB726E407}" type="datetime1">
              <a:rPr lang="fr-FR" smtClean="0"/>
              <a:t>02/11/2020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39F4AB6-716B-4E95-AAD2-DB349D9AC9BA}" type="datetime1">
              <a:rPr lang="fr-FR" smtClean="0"/>
              <a:t>02/11/2020</a:t>
            </a:fld>
            <a:endParaRPr lang="en-US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"/>
              <a:t>Modifiez les styles du texte du masque</a:t>
            </a:r>
            <a:endParaRPr lang="en-US"/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39F4AB6-716B-4E95-AAD2-DB349D9AC9BA}" type="datetime1">
              <a:rPr lang="fr-FR" smtClean="0"/>
              <a:t>02/11/2020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20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Administration = HR + Training provider sales representative</a:t>
            </a:r>
          </a:p>
          <a:p>
            <a:r>
              <a:rPr lang="en-US" dirty="0"/>
              <a:t>Andragogy</a:t>
            </a:r>
            <a:r>
              <a:rPr lang="en-US" baseline="0" dirty="0"/>
              <a:t> = Learner + Content specialist + Instructor</a:t>
            </a:r>
          </a:p>
          <a:p>
            <a:r>
              <a:rPr lang="en-US" baseline="0" dirty="0"/>
              <a:t>Technology = In-class technology ( didactical material  + digital content 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E6DD9-A141-43F7-9292-D1FF64D0EE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91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Tools are critical for the implementation of synchronous and asynchronous teaching and learning situations.</a:t>
            </a:r>
          </a:p>
          <a:p>
            <a:r>
              <a:rPr lang="en-CA" dirty="0"/>
              <a:t>However, it is important to have a sound pedagogical approach. Tools are here to support pedagogy not the other way around.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E6DD9-A141-43F7-9292-D1FF64D0EE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50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39F4AB6-716B-4E95-AAD2-DB349D9AC9BA}" type="datetime1">
              <a:rPr lang="fr-FR" smtClean="0"/>
              <a:t>02/11/2020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01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39F4AB6-716B-4E95-AAD2-DB349D9AC9BA}" type="datetime1">
              <a:rPr lang="fr-FR" smtClean="0"/>
              <a:t>02/11/2020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15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39F4AB6-716B-4E95-AAD2-DB349D9AC9BA}" type="datetime1">
              <a:rPr lang="fr-FR" smtClean="0"/>
              <a:t>02/11/2020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34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39F4AB6-716B-4E95-AAD2-DB349D9AC9BA}" type="datetime1">
              <a:rPr lang="fr-FR" smtClean="0"/>
              <a:t>02/11/2020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64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39F4AB6-716B-4E95-AAD2-DB349D9AC9BA}" type="datetime1">
              <a:rPr lang="fr-FR" smtClean="0"/>
              <a:t>02/11/2020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51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39F4AB6-716B-4E95-AAD2-DB349D9AC9BA}" type="datetime1">
              <a:rPr lang="fr-FR" smtClean="0"/>
              <a:t>02/11/2020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3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39F4AB6-716B-4E95-AAD2-DB349D9AC9BA}" type="datetime1">
              <a:rPr lang="fr-FR" smtClean="0"/>
              <a:t>02/11/2020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08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39F4AB6-716B-4E95-AAD2-DB349D9AC9BA}" type="datetime1">
              <a:rPr lang="fr-FR" smtClean="0"/>
              <a:t>02/11/2020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42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39F4AB6-716B-4E95-AAD2-DB349D9AC9BA}" type="datetime1">
              <a:rPr lang="fr-FR" smtClean="0"/>
              <a:t>02/11/2020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32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39F4AB6-716B-4E95-AAD2-DB349D9AC9BA}" type="datetime1">
              <a:rPr lang="fr-FR" smtClean="0"/>
              <a:t>02/11/2020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15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39F4AB6-716B-4E95-AAD2-DB349D9AC9BA}" type="datetime1">
              <a:rPr lang="fr-FR" smtClean="0"/>
              <a:t>02/11/2020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16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39F4AB6-716B-4E95-AAD2-DB349D9AC9BA}" type="datetime1">
              <a:rPr lang="fr-FR" smtClean="0"/>
              <a:t>02/11/2020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0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39F4AB6-716B-4E95-AAD2-DB349D9AC9BA}" type="datetime1">
              <a:rPr lang="fr-FR" smtClean="0"/>
              <a:t>02/11/2020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44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39F4AB6-716B-4E95-AAD2-DB349D9AC9BA}" type="datetime1">
              <a:rPr lang="fr-FR" smtClean="0"/>
              <a:t>02/11/2020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738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139F4AB6-716B-4E95-AAD2-DB349D9AC9BA}" type="datetime1">
              <a:rPr lang="fr-FR" smtClean="0"/>
              <a:t>02/11/2020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16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E6DD9-A141-43F7-9292-D1FF64D0EE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57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E6DD9-A141-43F7-9292-D1FF64D0EE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91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roup 1556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1558" name="Straight Connector 1557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9" name="Straight Connector 1558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0" name="Straight Connector 1559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1" name="Straight Connector 1560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2" name="Straight Connector 1561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3" name="Straight Connector 1562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4" name="Straight Connector 1563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5" name="Straight Connector 1564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6" name="Straight Connector 1565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7" name="Straight Connector 1566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8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9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0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1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2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3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4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5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6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7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8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9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0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1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2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3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4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5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6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7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8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9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0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1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2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3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4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5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6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7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8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9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0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1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2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3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4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5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6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7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8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9" name="Oval 1608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0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1" name="Oval 1610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2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3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4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5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6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7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8" name="Oval 1617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9" name="Oval 1618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0" name="Oval 1619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1" name="Oval 1620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2" name="Oval 1621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3" name="Oval 1622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4" name="Oval 1623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6" name="Oval 1625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7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8" name="Oval 1627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9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0" name="Oval 1629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1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2" name="Oval 1631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3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4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5" name="Oval 1634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6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7" name="Oval 1636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8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9" name="Oval 1638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0" name="Oval 1639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1" name="Oval 1640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2" name="Oval 1641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3" name="Oval 1642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4" name="Oval 1643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5" name="Oval 1644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6" name="Oval 1645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7" name="Oval 1646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8" name="Oval 1647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9" name="Oval 1648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0" name="Oval 1649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1" name="Oval 1650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2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3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4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5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6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7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8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9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0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1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2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3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4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5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6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7" name="Oval 1666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8" name="Oval 1667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9" name="Oval 1668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0" name="Oval 1669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1" name="Oval 1670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2" name="Oval 1671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3" name="Oval 1672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4" name="Oval 1673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5" name="Oval 1674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6" name="Oval 1675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7" name="Oval 1676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8" name="Oval 1677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9" name="Oval 1678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0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1" name="Oval 1680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2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3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4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5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6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7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8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9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0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1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2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3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4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5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6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7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8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9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0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1" name="Oval 1700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2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3" name="Oval 1702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4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5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6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7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8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9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0" name="Oval 1709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1" name="Oval 1710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2" name="Oval 1711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3" name="Oval 1712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4" name="Oval 1713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5" name="Oval 1714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6" name="Oval 1715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7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8" name="Oval 1717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9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0" name="Oval 1719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1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2" name="Oval 1721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3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4" name="Oval 1723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5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6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7" name="Oval 1726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8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9" name="Oval 1728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0" name="Oval 1729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1" name="Oval 1730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2" name="Oval 1731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3" name="Oval 1732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4" name="Oval 1733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5" name="Oval 1734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6" name="Oval 1735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7" name="Oval 1736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8" name="Oval 1737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9" name="Oval 1738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0" name="Oval 1739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1" name="Oval 1740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2" name="Oval 1741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3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4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5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6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7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8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9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0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1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2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3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4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5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6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7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8" name="Oval 1757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9" name="Oval 1758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0" name="Oval 1759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1" name="Oval 1760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2" name="Oval 1761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3" name="Oval 1762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4" name="Oval 1763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5" name="Oval 1764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6" name="Oval 1765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7" name="Oval 1766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8" name="Oval 1767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9" name="Oval 1768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0" name="Oval 1769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1" name="Oval 1770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2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3" name="Oval 1772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5" name="Oval 1774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6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7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8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9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0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1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2" name="Oval 1781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3" name="Oval 1782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4" name="Oval 1783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5" name="Oval 1784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6" name="Oval 1785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7" name="Oval 1786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8" name="Oval 1787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9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0" name="Oval 178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1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2" name="Oval 1791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4" name="Oval 1793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5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6" name="Oval 1795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7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8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9" name="Oval 1798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00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1" name="Oval 1800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2" name="Oval 1801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3" name="Oval 1802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4" name="Oval 1803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5" name="Oval 1804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6" name="Oval 1805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7" name="Oval 1806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8" name="Oval 1807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9" name="Oval 1808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0" name="Oval 1809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1" name="Oval 1810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2" name="Oval 1811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3" name="Oval 1812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4" name="Oval 1813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5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6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7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8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9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0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1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2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3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4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5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6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7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8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9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0" name="Oval 1829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1" name="Oval 1830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2" name="Oval 1831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3" name="Oval 1832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4" name="Oval 1833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5" name="Oval 1834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6" name="Oval 1835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7" name="Oval 1836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8" name="Oval 1837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9" name="Oval 1838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0" name="Oval 1839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1" name="Oval 1840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2" name="Oval 1841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3" name="Oval 1842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4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5" name="Oval 18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6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7" name="Oval 1846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8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9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0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1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2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3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4" name="Oval 1853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5" name="Oval 1854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6" name="Oval 1855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7" name="Oval 1856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8" name="Oval 1857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9" name="Oval 1858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0" name="Oval 1859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1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2" name="Oval 1861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3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4" name="Oval 1863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5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6" name="Oval 186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7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8" name="Oval 1867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9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0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1" name="Oval 1870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72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3" name="Oval 1872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4" name="Oval 1873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5" name="Oval 1874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6" name="Oval 1875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7" name="Oval 1876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8" name="Oval 1877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9" name="Oval 1878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0" name="Oval 1879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1" name="Oval 1880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2" name="Oval 1881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3" name="Oval 1882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4" name="Oval 1883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5" name="Oval 1884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6" name="Oval 1885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7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8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9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0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1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2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3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4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5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6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7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8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9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0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1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2" name="Oval 1901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3" name="Oval 1902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4" name="Oval 1903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5" name="Oval 1904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6" name="Oval 1905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7" name="Oval 1906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8" name="Oval 1907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9" name="Oval 1908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0" name="Oval 1909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1" name="Oval 1910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2" name="Oval 1911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3" name="Oval 1912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4" name="Oval 1913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5" name="Oval 1914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6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7" name="Oval 1916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18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9" name="Oval 1918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0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1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2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3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4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5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6" name="Oval 1925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7" name="Oval 1926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8" name="Oval 1927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9" name="Oval 1928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0" name="Oval 1929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1" name="Oval 1930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2" name="Oval 1931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3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4" name="Oval 1933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5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6" name="Oval 1935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7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8" name="Oval 1937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9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0" name="Oval 1939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3" name="Oval 1942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4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5" name="Oval 1944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6" name="Oval 1945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7" name="Oval 1946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8" name="Oval 1947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9" name="Oval 1948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0" name="Oval 1949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1" name="Oval 1950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2" name="Oval 1951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3" name="Oval 1952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4" name="Oval 1953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5" name="Oval 1954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6" name="Oval 1955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7" name="Oval 1956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8" name="Oval 1957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9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0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1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2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3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4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5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6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7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8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9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0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1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2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3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4" name="Oval 1973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5" name="Oval 1974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6" name="Oval 1975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7" name="Oval 1976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8" name="Oval 1977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9" name="Oval 1978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0" name="Oval 1979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1" name="Oval 1980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2" name="Oval 1981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3" name="Oval 1982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4" name="Oval 1983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5" name="Oval 1984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6" name="Oval 1985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7" name="Oval 1986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8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9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0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1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2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3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4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5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6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7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8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9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0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1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2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3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 rtl="0"/>
            <a:fld id="{020D9D58-8984-498B-A4DA-61EAC8A72DD8}" type="datetime1">
              <a:rPr lang="fr-FR" smtClean="0"/>
              <a:t>02/11/2020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705327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20D9D58-8984-498B-A4DA-61EAC8A72DD8}" type="datetime1">
              <a:rPr lang="fr-FR" smtClean="0"/>
              <a:t>02/11/2020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67578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20D9D58-8984-498B-A4DA-61EAC8A72DD8}" type="datetime1">
              <a:rPr lang="fr-FR" smtClean="0"/>
              <a:t>02/11/2020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069802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20D9D58-8984-498B-A4DA-61EAC8A72DD8}" type="datetime1">
              <a:rPr lang="fr-FR" smtClean="0"/>
              <a:t>02/11/2020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48921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roup 525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527" name="Straight Connector 526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7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Oval 591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Oval 593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Oval 594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Oval 595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Oval 596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Oval 597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Oval 598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Oval 599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Oval 600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Oval 601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Oval 602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" name="Oval 603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" name="Oval 604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Oval 605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Oval 621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Oval 622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" name="Oval 623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" name="Oval 624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" name="Oval 625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" name="Oval 626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" name="Oval 627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Oval 628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Oval 629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Oval 630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Oval 631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Oval 632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Oval 633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Oval 635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" name="Oval 669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Oval 670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Oval 671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Oval 672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Oval 673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Oval 674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Oval 675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Oval 676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Oval 677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Oval 678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Oval 679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Oval 680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Oval 681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Oval 682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Oval 698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Oval 699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" name="Oval 700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" name="Oval 701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" name="Oval 702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" name="Oval 703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" name="Oval 704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6" name="Oval 705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7" name="Oval 706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8" name="Oval 707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9" name="Oval 708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" name="Oval 709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1" name="Oval 710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2" name="Oval 711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5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" name="Oval 727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" name="Oval 728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" name="Oval 729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" name="Oval 730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" name="Oval 731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" name="Oval 732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" name="Oval 733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" name="Oval 734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" name="Oval 735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" name="Oval 736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" name="Oval 737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" name="Oval 738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" name="Oval 739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" name="Oval 740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" name="Oval 756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" name="Oval 757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Oval 758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0" name="Oval 759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" name="Oval 760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Oval 761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Oval 762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" name="Oval 763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5" name="Oval 764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" name="Oval 765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" name="Oval 766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Oval 767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Oval 768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" name="Oval 769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1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2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5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6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7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8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9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0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1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2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3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4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5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6" name="Oval 785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7" name="Oval 786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" name="Oval 787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9" name="Oval 788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0" name="Oval 789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1" name="Oval 790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2" name="Oval 791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3" name="Oval 792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4" name="Oval 793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5" name="Oval 794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6" name="Oval 795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7" name="Oval 796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8" name="Oval 797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9" name="Oval 798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0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1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2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3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4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5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6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7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8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9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0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1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2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3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4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5" name="Oval 814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6" name="Oval 815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7" name="Oval 816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8" name="Oval 817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" name="Oval 818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" name="Oval 819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1" name="Oval 820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2" name="Oval 821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3" name="Oval 822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4" name="Oval 823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5" name="Oval 824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6" name="Oval 825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7" name="Oval 826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8" name="Oval 827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9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0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1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2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3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4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5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6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7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8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9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0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3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4" name="Oval 843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5" name="Oval 844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6" name="Oval 845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7" name="Oval 846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8" name="Oval 847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9" name="Oval 848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0" name="Oval 849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1" name="Oval 850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2" name="Oval 851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3" name="Oval 852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4" name="Oval 853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5" name="Oval 854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6" name="Oval 855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7" name="Oval 856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8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9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0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1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2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3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4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5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6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7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8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9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0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1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2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3" name="Oval 872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4" name="Oval 873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5" name="Oval 874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6" name="Oval 875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7" name="Oval 876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8" name="Oval 877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9" name="Oval 878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0" name="Oval 879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1" name="Oval 880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2" name="Oval 881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3" name="Oval 882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4" name="Oval 883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5" name="Oval 884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6" name="Oval 885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7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8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9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0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1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2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3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4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5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6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7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8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9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0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1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2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3" name="Oval 902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4" name="Oval 903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5" name="Oval 904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6" name="Oval 905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7" name="Oval 906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8" name="Oval 907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9" name="Oval 908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0" name="Oval 909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1" name="Oval 910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2" name="Oval 911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3" name="Oval 912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4" name="Oval 913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5" name="Oval 914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6" name="Oval 915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7" name="Oval 916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8" name="Oval 917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9" name="Oval 918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0" name="Oval 919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1" name="Oval 920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2" name="Oval 921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3" name="Oval 922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4" name="Oval 923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5" name="Oval 924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6" name="Oval 925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7" name="Oval 926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8" name="Oval 927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9" name="Oval 928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0" name="Oval 929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1" name="Oval 930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2" name="Oval 931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3" name="Oval 932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4" name="Oval 933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5" name="Oval 934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6" name="Oval 935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7" name="Oval 936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8" name="Oval 937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9" name="Oval 938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0" name="Oval 93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1" name="Oval 940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2" name="Oval 941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3" name="Oval 942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4" name="Oval 943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5" name="Oval 9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6" name="Oval 945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7" name="Oval 946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8" name="Oval 947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9" name="Oval 948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0" name="Oval 949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1" name="Oval 950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2" name="Oval 951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3" name="Oval 952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4" name="Oval 953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5" name="Oval 954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6" name="Oval 95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7" name="Oval 956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8" name="Oval 957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9" name="Oval 958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0" name="Oval 959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1" name="Oval 960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2" name="Oval 961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3" name="Oval 962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4" name="Oval 963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5" name="Oval 964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6" name="Oval 965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7" name="Oval 966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8" name="Oval 967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9" name="Oval 968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0" name="Oval 969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1" name="Oval 970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2" name="Oval 971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tIns="45720" rIns="91440" bIns="4572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20D9D58-8984-498B-A4DA-61EAC8A72DD8}" type="datetime1">
              <a:rPr lang="fr-FR" smtClean="0"/>
              <a:t>02/11/2020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394608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20D9D58-8984-498B-A4DA-61EAC8A72DD8}" type="datetime1">
              <a:rPr lang="fr-FR" smtClean="0"/>
              <a:t>02/11/2020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43444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20D9D58-8984-498B-A4DA-61EAC8A72DD8}" type="datetime1">
              <a:rPr lang="fr-FR" smtClean="0"/>
              <a:t>02/11/2020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95132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20D9D58-8984-498B-A4DA-61EAC8A72DD8}" type="datetime1">
              <a:rPr lang="fr-FR" smtClean="0"/>
              <a:t>02/11/2020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4494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20D9D58-8984-498B-A4DA-61EAC8A72DD8}" type="datetime1">
              <a:rPr lang="fr-FR" smtClean="0"/>
              <a:t>02/11/2020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17561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20D9D58-8984-498B-A4DA-61EAC8A72DD8}" type="datetime1">
              <a:rPr lang="fr-FR" smtClean="0"/>
              <a:t>02/11/2020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11198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20D9D58-8984-498B-A4DA-61EAC8A72DD8}" type="datetime1">
              <a:rPr lang="fr-FR" smtClean="0"/>
              <a:t>02/11/2020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019956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020D9D58-8984-498B-A4DA-61EAC8A72DD8}" type="datetime1">
              <a:rPr lang="fr-FR" smtClean="0"/>
              <a:t>02/11/2020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378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h5p.org/content-types-and-applications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5p.org/content-types-and-application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rt_of_memor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h5p.org/h5p/embed/1045423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learningworld.h5p.com/content/1290877980919598859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71.png"/><Relationship Id="rId7" Type="http://schemas.openxmlformats.org/officeDocument/2006/relationships/image" Target="../media/image8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ites.google.com/view/h5pdemo/accueil" TargetMode="External"/><Relationship Id="rId5" Type="http://schemas.openxmlformats.org/officeDocument/2006/relationships/image" Target="../media/image88.png"/><Relationship Id="rId4" Type="http://schemas.openxmlformats.org/officeDocument/2006/relationships/image" Target="../media/image72.png"/><Relationship Id="rId9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84.png"/><Relationship Id="rId3" Type="http://schemas.openxmlformats.org/officeDocument/2006/relationships/image" Target="../media/image91.jpeg"/><Relationship Id="rId7" Type="http://schemas.openxmlformats.org/officeDocument/2006/relationships/hyperlink" Target="https://sites.google.com/view/h5pdemo/accueil" TargetMode="External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4.png"/><Relationship Id="rId5" Type="http://schemas.openxmlformats.org/officeDocument/2006/relationships/image" Target="../media/image92.png"/><Relationship Id="rId15" Type="http://schemas.openxmlformats.org/officeDocument/2006/relationships/image" Target="../media/image97.png"/><Relationship Id="rId10" Type="http://schemas.openxmlformats.org/officeDocument/2006/relationships/image" Target="../media/image12.jpg"/><Relationship Id="rId4" Type="http://schemas.openxmlformats.org/officeDocument/2006/relationships/image" Target="../media/image90.png"/><Relationship Id="rId9" Type="http://schemas.openxmlformats.org/officeDocument/2006/relationships/image" Target="../media/image13.png"/><Relationship Id="rId1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5.png"/><Relationship Id="rId5" Type="http://schemas.openxmlformats.org/officeDocument/2006/relationships/image" Target="../media/image100.png"/><Relationship Id="rId10" Type="http://schemas.openxmlformats.org/officeDocument/2006/relationships/image" Target="../media/image4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hyperlink" Target="https://h5p.org/oer-hub-coming" TargetMode="External"/><Relationship Id="rId7" Type="http://schemas.openxmlformats.org/officeDocument/2006/relationships/image" Target="../media/image12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829" y="4801202"/>
            <a:ext cx="4775075" cy="1630907"/>
          </a:xfrm>
        </p:spPr>
        <p:txBody>
          <a:bodyPr rtlCol="0">
            <a:normAutofit/>
          </a:bodyPr>
          <a:lstStyle/>
          <a:p>
            <a:r>
              <a:rPr lang="en-CA" sz="3600" b="1" dirty="0"/>
              <a:t>Create and share interactive content with H5P</a:t>
            </a:r>
            <a:endParaRPr lang="fr-CA" sz="36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9396" y="5616655"/>
            <a:ext cx="3067718" cy="710834"/>
          </a:xfrm>
        </p:spPr>
        <p:txBody>
          <a:bodyPr rtlCol="0">
            <a:noAutofit/>
          </a:bodyPr>
          <a:lstStyle/>
          <a:p>
            <a:pPr rtl="0">
              <a:spcAft>
                <a:spcPts val="600"/>
              </a:spcAft>
            </a:pPr>
            <a:r>
              <a:rPr lang="fr-CA" sz="2000" b="1" i="1" dirty="0">
                <a:solidFill>
                  <a:schemeClr val="tx1"/>
                </a:solidFill>
              </a:rPr>
              <a:t>Tami Belhadj</a:t>
            </a:r>
          </a:p>
          <a:p>
            <a:pPr rtl="0">
              <a:spcAft>
                <a:spcPts val="600"/>
              </a:spcAft>
            </a:pPr>
            <a:r>
              <a:rPr lang="fr-CA" sz="1100" b="1" i="1" dirty="0">
                <a:solidFill>
                  <a:schemeClr val="tx1"/>
                </a:solidFill>
              </a:rPr>
              <a:t>Techno-</a:t>
            </a:r>
            <a:r>
              <a:rPr lang="fr-CA" sz="1100" b="1" i="1" dirty="0" err="1">
                <a:solidFill>
                  <a:schemeClr val="tx1"/>
                </a:solidFill>
              </a:rPr>
              <a:t>Pedagogical</a:t>
            </a:r>
            <a:r>
              <a:rPr lang="fr-CA" sz="1100" b="1" i="1" dirty="0">
                <a:solidFill>
                  <a:schemeClr val="tx1"/>
                </a:solidFill>
              </a:rPr>
              <a:t> Consultant</a:t>
            </a:r>
            <a:endParaRPr lang="fr" sz="1100" b="1" i="1" dirty="0">
              <a:solidFill>
                <a:schemeClr val="tx1"/>
              </a:solidFill>
            </a:endParaRPr>
          </a:p>
        </p:txBody>
      </p:sp>
      <p:pic>
        <p:nvPicPr>
          <p:cNvPr id="7" name="Image 10">
            <a:extLst>
              <a:ext uri="{FF2B5EF4-FFF2-40B4-BE49-F238E27FC236}">
                <a16:creationId xmlns:a16="http://schemas.microsoft.com/office/drawing/2014/main" id="{AD79B4A6-4B31-4B83-95C1-8B19011406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30"/>
          <a:stretch/>
        </p:blipFill>
        <p:spPr>
          <a:xfrm>
            <a:off x="958682" y="4801202"/>
            <a:ext cx="1363099" cy="1494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BCF8AE-FB6F-4C60-9034-CD497025C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5625" y="5167534"/>
            <a:ext cx="1110981" cy="1097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95D662-BD85-4549-9831-C01C782E1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754" y="530511"/>
            <a:ext cx="4688254" cy="202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BLENDED LEARNING (Hybrid)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315269" y="2135241"/>
            <a:ext cx="10052642" cy="359931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Benefit from courses that use a variety of delivery methods that include</a:t>
            </a:r>
          </a:p>
          <a:p>
            <a:pPr marL="0" indent="0">
              <a:buNone/>
            </a:pPr>
            <a:r>
              <a:rPr lang="en-US" sz="2000" dirty="0"/>
              <a:t> Classroom training, E-learning and Virtual training.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ON/OFF PREMISE</a:t>
            </a:r>
          </a:p>
          <a:p>
            <a:pPr marL="0" indent="0">
              <a:buNone/>
            </a:pPr>
            <a:r>
              <a:rPr lang="en-US" b="1" dirty="0"/>
              <a:t>ON LINE</a:t>
            </a:r>
            <a:endParaRPr lang="en-US" dirty="0"/>
          </a:p>
          <a:p>
            <a:pPr marL="0" lvl="0" indent="0">
              <a:buNone/>
            </a:pPr>
            <a:r>
              <a:rPr lang="en-US" dirty="0"/>
              <a:t>VIRUTAL</a:t>
            </a:r>
          </a:p>
          <a:p>
            <a:pPr marL="0" lvl="0" indent="0">
              <a:buNone/>
            </a:pPr>
            <a:r>
              <a:rPr lang="en-US" dirty="0"/>
              <a:t>COLLABORATIVE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9617725" y="45360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138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980142" y="3089721"/>
            <a:ext cx="229854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980141" y="3089720"/>
            <a:ext cx="168913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5549105"/>
              </p:ext>
            </p:extLst>
          </p:nvPr>
        </p:nvGraphicFramePr>
        <p:xfrm>
          <a:off x="4276360" y="3296356"/>
          <a:ext cx="3819490" cy="2833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Bitmap Image" r:id="rId3" imgW="1771429" imgH="1314286" progId="Paint.Picture">
                  <p:embed/>
                </p:oleObj>
              </mc:Choice>
              <mc:Fallback>
                <p:oleObj name="Bitmap Image" r:id="rId3" imgW="1771429" imgH="1314286" progId="Paint.Picture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6360" y="3296356"/>
                        <a:ext cx="3819490" cy="28338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713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VIRTUAL TRAINING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93576" y="2169698"/>
            <a:ext cx="10853479" cy="359931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Attend an interactive, instructor-led class in real time via your internet-enable device.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000" b="1" dirty="0"/>
              <a:t>	ON LINE</a:t>
            </a:r>
            <a:endParaRPr lang="en-US" sz="2000" dirty="0"/>
          </a:p>
          <a:p>
            <a:pPr marL="0" lvl="0" indent="0">
              <a:buNone/>
            </a:pPr>
            <a:r>
              <a:rPr lang="en-US" dirty="0"/>
              <a:t>	- Web based</a:t>
            </a:r>
          </a:p>
          <a:p>
            <a:pPr marL="0" indent="0">
              <a:buNone/>
            </a:pPr>
            <a:r>
              <a:rPr lang="fr-CA" dirty="0"/>
              <a:t>	- </a:t>
            </a:r>
            <a:r>
              <a:rPr lang="fr-CA" dirty="0" err="1"/>
              <a:t>Asynchronous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	- </a:t>
            </a:r>
            <a:r>
              <a:rPr lang="fr-CA" dirty="0" err="1"/>
              <a:t>Synchronous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	- </a:t>
            </a:r>
            <a:r>
              <a:rPr lang="fr-CA" dirty="0" err="1"/>
              <a:t>Audiovisual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 </a:t>
            </a:r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138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980142" y="3085485"/>
            <a:ext cx="229854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236059"/>
              </p:ext>
            </p:extLst>
          </p:nvPr>
        </p:nvGraphicFramePr>
        <p:xfrm>
          <a:off x="4389857" y="2979813"/>
          <a:ext cx="3660916" cy="3069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Bitmap Image" r:id="rId3" imgW="1590897" imgH="1333333" progId="Paint.Picture">
                  <p:embed/>
                </p:oleObj>
              </mc:Choice>
              <mc:Fallback>
                <p:oleObj name="Bitmap Image" r:id="rId3" imgW="1590897" imgH="1333333" progId="Paint.Picture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9857" y="2979813"/>
                        <a:ext cx="3660916" cy="30690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0937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165225" y="549275"/>
            <a:ext cx="11026775" cy="1222375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TRAINING MODALITIES</a:t>
            </a:r>
            <a:endParaRPr lang="en-US" dirty="0">
              <a:latin typeface="+mn-lt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89997" y="2323160"/>
          <a:ext cx="1797816" cy="1621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4" name="Bitmap Image" r:id="rId4" imgW="1552792" imgH="1400000" progId="Paint.Picture">
                  <p:embed/>
                </p:oleObj>
              </mc:Choice>
              <mc:Fallback>
                <p:oleObj name="Bitmap Image" r:id="rId4" imgW="1552792" imgH="1400000" progId="Paint.Picture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97" y="2323160"/>
                        <a:ext cx="1797816" cy="16213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955875" y="2268540"/>
          <a:ext cx="1759597" cy="1621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5" name="Bitmap Image" r:id="rId6" imgW="1228571" imgH="1123810" progId="Paint.Picture">
                  <p:embed/>
                </p:oleObj>
              </mc:Choice>
              <mc:Fallback>
                <p:oleObj name="Bitmap Image" r:id="rId6" imgW="1228571" imgH="1123810" progId="Paint.Picture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875" y="2268540"/>
                        <a:ext cx="1759597" cy="16213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965785" y="2268540"/>
          <a:ext cx="1934031" cy="1621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6" name="Bitmap Image" r:id="rId8" imgW="1590897" imgH="1333333" progId="Paint.Picture">
                  <p:embed/>
                </p:oleObj>
              </mc:Choice>
              <mc:Fallback>
                <p:oleObj name="Bitmap Image" r:id="rId8" imgW="1590897" imgH="1333333" progId="Paint.Picture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5785" y="2268540"/>
                        <a:ext cx="1934031" cy="16213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9490361" y="2268540"/>
          <a:ext cx="2185288" cy="1621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7" name="Bitmap Image" r:id="rId10" imgW="1771429" imgH="1314286" progId="Paint.Picture">
                  <p:embed/>
                </p:oleObj>
              </mc:Choice>
              <mc:Fallback>
                <p:oleObj name="Bitmap Image" r:id="rId10" imgW="1771429" imgH="1314286" progId="Paint.Picture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0361" y="2268540"/>
                        <a:ext cx="2185288" cy="16213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8842831" y="4045688"/>
            <a:ext cx="2454855" cy="2230397"/>
            <a:chOff x="3910989" y="4957590"/>
            <a:chExt cx="3979152" cy="1024569"/>
          </a:xfrm>
        </p:grpSpPr>
        <p:sp>
          <p:nvSpPr>
            <p:cNvPr id="8" name="Right Arrow 7"/>
            <p:cNvSpPr/>
            <p:nvPr/>
          </p:nvSpPr>
          <p:spPr>
            <a:xfrm>
              <a:off x="3910989" y="4957590"/>
              <a:ext cx="3979152" cy="10245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32951" y="5208716"/>
              <a:ext cx="3159708" cy="551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Leaning</a:t>
              </a:r>
            </a:p>
            <a:p>
              <a:r>
                <a:rPr lang="en-US" sz="2400" b="1" dirty="0"/>
                <a:t>Management </a:t>
              </a:r>
            </a:p>
            <a:p>
              <a:r>
                <a:rPr lang="en-US" sz="2400" b="1" dirty="0"/>
                <a:t>System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27719" y="4309517"/>
            <a:ext cx="1797816" cy="448803"/>
            <a:chOff x="680321" y="4660135"/>
            <a:chExt cx="2294233" cy="448803"/>
          </a:xfrm>
        </p:grpSpPr>
        <p:sp>
          <p:nvSpPr>
            <p:cNvPr id="10" name="Rounded Rectangle 9"/>
            <p:cNvSpPr/>
            <p:nvPr/>
          </p:nvSpPr>
          <p:spPr>
            <a:xfrm>
              <a:off x="680321" y="4660135"/>
              <a:ext cx="2294233" cy="44880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3748" y="4699871"/>
              <a:ext cx="17027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Administration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7719" y="4882392"/>
            <a:ext cx="1797815" cy="448803"/>
            <a:chOff x="680321" y="4660135"/>
            <a:chExt cx="2294233" cy="448803"/>
          </a:xfrm>
        </p:grpSpPr>
        <p:sp>
          <p:nvSpPr>
            <p:cNvPr id="14" name="Rounded Rectangle 13"/>
            <p:cNvSpPr/>
            <p:nvPr/>
          </p:nvSpPr>
          <p:spPr>
            <a:xfrm>
              <a:off x="680321" y="4660135"/>
              <a:ext cx="2294233" cy="44880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3748" y="4698880"/>
              <a:ext cx="1602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Andragogy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27719" y="5455267"/>
            <a:ext cx="1797816" cy="448803"/>
            <a:chOff x="680321" y="4660135"/>
            <a:chExt cx="2294233" cy="448803"/>
          </a:xfrm>
        </p:grpSpPr>
        <p:sp>
          <p:nvSpPr>
            <p:cNvPr id="17" name="Rounded Rectangle 16"/>
            <p:cNvSpPr/>
            <p:nvPr/>
          </p:nvSpPr>
          <p:spPr>
            <a:xfrm>
              <a:off x="680321" y="4660135"/>
              <a:ext cx="2294233" cy="44880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3748" y="4699870"/>
              <a:ext cx="1327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Technology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833112" y="4386495"/>
            <a:ext cx="57647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Flexible scheduling + Accommodating enrollment</a:t>
            </a:r>
          </a:p>
          <a:p>
            <a:endParaRPr lang="en-US" b="1" dirty="0"/>
          </a:p>
          <a:p>
            <a:r>
              <a:rPr lang="en-US" b="1" dirty="0"/>
              <a:t>Digital Content Repurposing + On line tutoring</a:t>
            </a:r>
          </a:p>
          <a:p>
            <a:endParaRPr lang="en-US" b="1" dirty="0"/>
          </a:p>
          <a:p>
            <a:r>
              <a:rPr lang="en-US" b="1" dirty="0"/>
              <a:t>Hardware + Software + Tech support</a:t>
            </a:r>
          </a:p>
          <a:p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41802" y="1771928"/>
            <a:ext cx="2720377" cy="450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/>
              <a:t>CLASSROOM TRAINING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933935" y="1750123"/>
            <a:ext cx="1759597" cy="450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b="1" dirty="0"/>
              <a:t>E-LEARNING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965785" y="1739198"/>
            <a:ext cx="2263306" cy="450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/>
              <a:t>VIRTUAL TRAINING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9451352" y="1779281"/>
            <a:ext cx="2263306" cy="450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/>
              <a:t>BLENDED LEARNING</a:t>
            </a:r>
          </a:p>
        </p:txBody>
      </p:sp>
    </p:spTree>
    <p:extLst>
      <p:ext uri="{BB962C8B-B14F-4D97-AF65-F5344CB8AC3E}">
        <p14:creationId xmlns:p14="http://schemas.microsoft.com/office/powerpoint/2010/main" val="32495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552606" y="285561"/>
            <a:ext cx="5517474" cy="4620768"/>
            <a:chOff x="6589182" y="2316480"/>
            <a:chExt cx="5288617" cy="4392674"/>
          </a:xfrm>
        </p:grpSpPr>
        <p:pic>
          <p:nvPicPr>
            <p:cNvPr id="10242" name="Picture 2" descr="http://www.atrixware.com/blog/wp/wp-content/uploads/2016/02/lms-flo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9182" y="2316480"/>
              <a:ext cx="5288617" cy="401935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986309" y="6447544"/>
              <a:ext cx="489149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A" sz="1100" dirty="0"/>
                <a:t>http://www.atrixware.com/blog/wp/wp-content/uploads/2016/02/lms-flow.png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5488" y="2796245"/>
            <a:ext cx="6300575" cy="3669780"/>
            <a:chOff x="509756" y="449389"/>
            <a:chExt cx="5705475" cy="32877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756" y="449389"/>
              <a:ext cx="5705475" cy="305752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57471" y="3429380"/>
              <a:ext cx="47193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1400" dirty="0"/>
                <a:t>https://intervoke.com/learning-management-system-integration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0F2F473C-53D7-4D0D-A74F-AE3442C64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528478" cy="1499616"/>
          </a:xfrm>
        </p:spPr>
        <p:txBody>
          <a:bodyPr/>
          <a:lstStyle/>
          <a:p>
            <a:r>
              <a:rPr lang="en-CA" b="1" dirty="0">
                <a:latin typeface="+mn-lt"/>
              </a:rPr>
              <a:t>LMS functionality</a:t>
            </a:r>
            <a:endParaRPr lang="fr-CA" b="1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109" y="5207985"/>
            <a:ext cx="2296780" cy="141841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56423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9E9556-9603-415F-8499-F12740612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095" y="254710"/>
            <a:ext cx="9720072" cy="1499616"/>
          </a:xfrm>
        </p:spPr>
        <p:txBody>
          <a:bodyPr/>
          <a:lstStyle/>
          <a:p>
            <a:r>
              <a:rPr lang="en-CA" b="1" dirty="0"/>
              <a:t>TOOLS AND IMPLEMENTATION OPTIONS </a:t>
            </a:r>
            <a:endParaRPr lang="fr-CA" b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E6AC558-E34E-4DEA-B91B-3374978BD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97" y="1579830"/>
            <a:ext cx="5129731" cy="50212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769889" y="1843656"/>
            <a:ext cx="5032811" cy="2541655"/>
            <a:chOff x="6769889" y="1843656"/>
            <a:chExt cx="5032811" cy="2541655"/>
          </a:xfrm>
        </p:grpSpPr>
        <p:pic>
          <p:nvPicPr>
            <p:cNvPr id="4" name="Image 3" descr="Une image contenant capture d’écran, alimentation, dessin&#10;&#10;Description générée automatiquement">
              <a:extLst>
                <a:ext uri="{FF2B5EF4-FFF2-40B4-BE49-F238E27FC236}">
                  <a16:creationId xmlns:a16="http://schemas.microsoft.com/office/drawing/2014/main" id="{50A6FF1D-FC12-4A21-B0C2-1A659D229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75" t="38622" r="42673" b="20037"/>
            <a:stretch/>
          </p:blipFill>
          <p:spPr>
            <a:xfrm>
              <a:off x="8970107" y="3691834"/>
              <a:ext cx="2431223" cy="653016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642C18FF-CDE7-4D2E-ADE5-90C330DE62B5}"/>
                </a:ext>
              </a:extLst>
            </p:cNvPr>
            <p:cNvGrpSpPr/>
            <p:nvPr/>
          </p:nvGrpSpPr>
          <p:grpSpPr>
            <a:xfrm>
              <a:off x="6769889" y="1843656"/>
              <a:ext cx="5032811" cy="2541655"/>
              <a:chOff x="3495962" y="2338747"/>
              <a:chExt cx="5032811" cy="2541655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3F087170-17EE-49EB-905F-A1B6B68510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91503" y="3258370"/>
                <a:ext cx="840576" cy="644760"/>
              </a:xfrm>
              <a:prstGeom prst="rect">
                <a:avLst/>
              </a:prstGeom>
            </p:spPr>
          </p:pic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848EE457-FB68-44F5-8F80-E40ED52094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5962" y="3258370"/>
                <a:ext cx="961282" cy="734668"/>
              </a:xfrm>
              <a:prstGeom prst="rect">
                <a:avLst/>
              </a:prstGeom>
            </p:spPr>
          </p:pic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2449EDB8-30CC-4193-B717-701517A94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07614" y="2351081"/>
                <a:ext cx="1596376" cy="654415"/>
              </a:xfrm>
              <a:prstGeom prst="rect">
                <a:avLst/>
              </a:prstGeom>
            </p:spPr>
          </p:pic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BA8CD155-1138-40C6-B64E-A0DD488FB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95962" y="4227386"/>
                <a:ext cx="2023761" cy="653016"/>
              </a:xfrm>
              <a:prstGeom prst="rect">
                <a:avLst/>
              </a:prstGeom>
            </p:spPr>
          </p:pic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91AADA23-2E57-4C42-8439-04190D4644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95962" y="2338747"/>
                <a:ext cx="2333625" cy="666750"/>
              </a:xfrm>
              <a:prstGeom prst="rect">
                <a:avLst/>
              </a:prstGeom>
            </p:spPr>
          </p:pic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08289BD3-C5BE-4E6C-8BA9-C7736EEDFC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65637" y="3258371"/>
                <a:ext cx="1408589" cy="719946"/>
              </a:xfrm>
              <a:prstGeom prst="rect">
                <a:avLst/>
              </a:prstGeom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D157318B-DDA7-497F-991C-28FF26AC61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88197" y="3280112"/>
                <a:ext cx="840576" cy="676463"/>
              </a:xfrm>
              <a:prstGeom prst="rect">
                <a:avLst/>
              </a:prstGeom>
            </p:spPr>
          </p:pic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F578E-7E3B-4823-854F-C684DA9AE25D}"/>
              </a:ext>
            </a:extLst>
          </p:cNvPr>
          <p:cNvSpPr/>
          <p:nvPr/>
        </p:nvSpPr>
        <p:spPr>
          <a:xfrm>
            <a:off x="6769889" y="4991647"/>
            <a:ext cx="501815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i="1" dirty="0">
                <a:latin typeface="Roboto"/>
              </a:rPr>
              <a:t>It’s Not About The Apps, It’s About The Pedagogy.</a:t>
            </a:r>
          </a:p>
          <a:p>
            <a:pPr fontAlgn="base"/>
            <a:endParaRPr lang="en-US" sz="2400" b="1" dirty="0">
              <a:latin typeface="Roboto"/>
            </a:endParaRPr>
          </a:p>
          <a:p>
            <a:pPr algn="r" fontAlgn="base"/>
            <a:r>
              <a:rPr lang="en-US" sz="1400" b="1" i="0" dirty="0">
                <a:effectLst/>
                <a:latin typeface="Roboto"/>
              </a:rPr>
              <a:t>Alan Carrington</a:t>
            </a:r>
          </a:p>
        </p:txBody>
      </p:sp>
    </p:spTree>
    <p:extLst>
      <p:ext uri="{BB962C8B-B14F-4D97-AF65-F5344CB8AC3E}">
        <p14:creationId xmlns:p14="http://schemas.microsoft.com/office/powerpoint/2010/main" val="55922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2F473C-53D7-4D0D-A74F-AE3442C64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016" y="665901"/>
            <a:ext cx="9720072" cy="1123881"/>
          </a:xfrm>
        </p:spPr>
        <p:txBody>
          <a:bodyPr>
            <a:normAutofit fontScale="90000"/>
          </a:bodyPr>
          <a:lstStyle/>
          <a:p>
            <a:r>
              <a:rPr lang="en-CA" b="1" dirty="0">
                <a:latin typeface="+mn-lt"/>
              </a:rPr>
              <a:t>Power Point as visual support</a:t>
            </a:r>
            <a:endParaRPr lang="fr-CA" b="1" dirty="0"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EB1848-CBB1-44CB-9057-0904A79B32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79"/>
          <a:stretch/>
        </p:blipFill>
        <p:spPr>
          <a:xfrm>
            <a:off x="6786902" y="2443912"/>
            <a:ext cx="5405098" cy="4084706"/>
          </a:xfrm>
          <a:prstGeom prst="rect">
            <a:avLst/>
          </a:prstGeom>
        </p:spPr>
      </p:pic>
      <p:pic>
        <p:nvPicPr>
          <p:cNvPr id="10242" name="Picture 2" descr="How Do I Insert a Screen Recording in My PowerPoint Presentation ...">
            <a:extLst>
              <a:ext uri="{FF2B5EF4-FFF2-40B4-BE49-F238E27FC236}">
                <a16:creationId xmlns:a16="http://schemas.microsoft.com/office/drawing/2014/main" id="{E2640005-78B3-4B2B-9546-AB3A3056B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63" y="3483240"/>
            <a:ext cx="6045647" cy="303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583" y="329382"/>
            <a:ext cx="1668867" cy="1851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44" y="2009844"/>
            <a:ext cx="5906487" cy="1219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39595" y="5854822"/>
            <a:ext cx="3326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/>
              <a:t>Power Point for Screen Recording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56875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914113" y="544499"/>
            <a:ext cx="5099609" cy="1499616"/>
            <a:chOff x="824485" y="510637"/>
            <a:chExt cx="5565298" cy="16090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4485" y="510637"/>
              <a:ext cx="5422079" cy="130007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24485" y="1858069"/>
              <a:ext cx="556529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A" sz="1100" dirty="0"/>
                <a:t>https://opensenselabs.com/blog/articles/scorm-and-e-learning-can-drupal-fit</a:t>
              </a:r>
            </a:p>
          </p:txBody>
        </p:sp>
      </p:grpSp>
      <p:pic>
        <p:nvPicPr>
          <p:cNvPr id="2050" name="Picture 2" descr="What is SCORM? | Litmos Blo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8"/>
          <a:stretch/>
        </p:blipFill>
        <p:spPr bwMode="auto">
          <a:xfrm>
            <a:off x="6848495" y="2575396"/>
            <a:ext cx="746177" cy="64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98223" y="2840974"/>
            <a:ext cx="2327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/>
              <a:t>https://adlnet.gov/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18113" y="2555914"/>
            <a:ext cx="6096000" cy="3764787"/>
            <a:chOff x="807097" y="2214391"/>
            <a:chExt cx="6096000" cy="376478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4485" y="2214391"/>
              <a:ext cx="5444113" cy="352608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07097" y="5732957"/>
              <a:ext cx="6096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fr-CA" sz="1000" dirty="0"/>
                <a:t>https://sites.google.com/site/instructionaldesignandtraining/scorm-and-section-508/scorm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495" y="3456528"/>
            <a:ext cx="4943289" cy="26315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71700" y="6074480"/>
            <a:ext cx="5420300" cy="214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800" dirty="0"/>
              <a:t>https://www.elahub.net/what-should-elearning-authoring-tool-providers-be-telling-us-about-accessibility/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96AC4039-1E49-4463-823B-AD5BAF6DB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528478" cy="1499616"/>
          </a:xfrm>
        </p:spPr>
        <p:txBody>
          <a:bodyPr/>
          <a:lstStyle/>
          <a:p>
            <a:r>
              <a:rPr lang="en-CA" b="1" dirty="0">
                <a:latin typeface="+mn-lt"/>
              </a:rPr>
              <a:t>LMS interoperability</a:t>
            </a:r>
            <a:endParaRPr lang="fr-CA" b="1" dirty="0"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13D387-6522-4C9F-9CBE-6FE13D84AA0F}"/>
              </a:ext>
            </a:extLst>
          </p:cNvPr>
          <p:cNvSpPr/>
          <p:nvPr/>
        </p:nvSpPr>
        <p:spPr>
          <a:xfrm>
            <a:off x="7698223" y="2553020"/>
            <a:ext cx="4249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rgbClr val="FFFFFF"/>
                </a:solidFill>
                <a:latin typeface="Source Sans Pro Web"/>
              </a:rPr>
              <a:t>Advanced Distributed Learning Initiative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90348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23" y="555296"/>
            <a:ext cx="5575264" cy="2724116"/>
          </a:xfrm>
          <a:prstGeom prst="rect">
            <a:avLst/>
          </a:prstGeom>
        </p:spPr>
      </p:pic>
      <p:pic>
        <p:nvPicPr>
          <p:cNvPr id="1026" name="Picture 2" descr="adobe flash player de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r="16175"/>
          <a:stretch/>
        </p:blipFill>
        <p:spPr bwMode="auto">
          <a:xfrm>
            <a:off x="1753850" y="4161874"/>
            <a:ext cx="1978027" cy="184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575" y="2635435"/>
            <a:ext cx="6695190" cy="346832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6063243" y="6065561"/>
            <a:ext cx="4986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400" b="1" dirty="0"/>
              <a:t>https://kreatetechnologies.com/why-html5-over-flash/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396" y="642162"/>
            <a:ext cx="4209711" cy="15802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23012" y="2244263"/>
            <a:ext cx="3280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/>
              <a:t>https://xatproject.com/swf/</a:t>
            </a:r>
          </a:p>
        </p:txBody>
      </p:sp>
      <p:sp>
        <p:nvSpPr>
          <p:cNvPr id="9" name="Rectangle 8"/>
          <p:cNvSpPr/>
          <p:nvPr/>
        </p:nvSpPr>
        <p:spPr>
          <a:xfrm>
            <a:off x="649323" y="3279412"/>
            <a:ext cx="41870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Steve Jobs announced the death of Adobe Flash </a:t>
            </a:r>
            <a:r>
              <a:rPr lang="en-US" sz="1400" dirty="0">
                <a:solidFill>
                  <a:srgbClr val="222222"/>
                </a:solidFill>
                <a:latin typeface="Verdana" panose="020B0604030504040204" pitchFamily="34" charset="0"/>
              </a:rPr>
              <a:t>formerly called </a:t>
            </a:r>
            <a:r>
              <a:rPr lang="en-US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Macromedia Flash</a:t>
            </a:r>
            <a:r>
              <a:rPr lang="en-US" sz="1400" dirty="0">
                <a:solidFill>
                  <a:srgbClr val="222222"/>
                </a:solidFill>
                <a:latin typeface="Verdana" panose="020B0604030504040204" pitchFamily="34" charset="0"/>
              </a:rPr>
              <a:t> and </a:t>
            </a:r>
            <a:r>
              <a:rPr lang="en-US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Shockwave Flash </a:t>
            </a:r>
            <a:r>
              <a:rPr lang="en-US" sz="1400" dirty="0">
                <a:solidFill>
                  <a:srgbClr val="222222"/>
                </a:solidFill>
                <a:latin typeface="Verdana" panose="020B0604030504040204" pitchFamily="34" charset="0"/>
              </a:rPr>
              <a:t>in 2010.</a:t>
            </a:r>
            <a:endParaRPr lang="fr-CA" sz="1400" dirty="0"/>
          </a:p>
        </p:txBody>
      </p:sp>
    </p:spTree>
    <p:extLst>
      <p:ext uri="{BB962C8B-B14F-4D97-AF65-F5344CB8AC3E}">
        <p14:creationId xmlns:p14="http://schemas.microsoft.com/office/powerpoint/2010/main" val="2836913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0CB5BCB-F12A-4C8F-9593-D4B3803177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75" b="15214"/>
          <a:stretch/>
        </p:blipFill>
        <p:spPr>
          <a:xfrm>
            <a:off x="890060" y="633046"/>
            <a:ext cx="10242468" cy="5392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660B8C-0AD1-4279-84F4-AE67764B0ED1}"/>
              </a:ext>
            </a:extLst>
          </p:cNvPr>
          <p:cNvSpPr/>
          <p:nvPr/>
        </p:nvSpPr>
        <p:spPr>
          <a:xfrm>
            <a:off x="1172308" y="6025661"/>
            <a:ext cx="1036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/>
              <a:t>https://www.slideshare.net/idslogic65/h5p-is-integrated-in-moodle-38-getting-to-know-more</a:t>
            </a:r>
          </a:p>
        </p:txBody>
      </p:sp>
    </p:spTree>
    <p:extLst>
      <p:ext uri="{BB962C8B-B14F-4D97-AF65-F5344CB8AC3E}">
        <p14:creationId xmlns:p14="http://schemas.microsoft.com/office/powerpoint/2010/main" val="3880015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EF23F-1E0F-44A8-865D-B241125698E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26300" y="237744"/>
            <a:ext cx="6700799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3D92805E-1B2D-412C-BC19-872D74ED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4632" y="375946"/>
            <a:ext cx="3706368" cy="1463040"/>
          </a:xfrm>
        </p:spPr>
        <p:txBody>
          <a:bodyPr/>
          <a:lstStyle/>
          <a:p>
            <a:r>
              <a:rPr lang="fr-CA" b="1" dirty="0"/>
              <a:t>H5P Content Types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4120517-0B29-49C0-8596-ED3A218ED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CA" b="1" u="sng" dirty="0">
                <a:hlinkClick r:id="rId4"/>
              </a:rPr>
              <a:t>https://h5p.org/content-types-and-applications</a:t>
            </a:r>
            <a:endParaRPr lang="fr-CA" dirty="0"/>
          </a:p>
          <a:p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CE05C1-7BC1-4BC6-9023-CA7BDE920016}"/>
              </a:ext>
            </a:extLst>
          </p:cNvPr>
          <p:cNvSpPr/>
          <p:nvPr/>
        </p:nvSpPr>
        <p:spPr>
          <a:xfrm>
            <a:off x="712385" y="3429000"/>
            <a:ext cx="1531088" cy="141944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EB8E8ED-7FA1-4FAB-AE41-A337EB3650FF}"/>
              </a:ext>
            </a:extLst>
          </p:cNvPr>
          <p:cNvSpPr/>
          <p:nvPr/>
        </p:nvSpPr>
        <p:spPr>
          <a:xfrm>
            <a:off x="3311155" y="5057775"/>
            <a:ext cx="1531088" cy="141944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4900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107" y="572782"/>
            <a:ext cx="10058400" cy="1005840"/>
          </a:xfrm>
        </p:spPr>
        <p:txBody>
          <a:bodyPr/>
          <a:lstStyle/>
          <a:p>
            <a:r>
              <a:rPr lang="en-US" b="1" dirty="0"/>
              <a:t>PRESENTATION OUTLINE</a:t>
            </a:r>
            <a:endParaRPr lang="fr-CA" b="1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137792" y="1419151"/>
            <a:ext cx="10633587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marL="573088" lvl="1" indent="-573088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Training modalities</a:t>
            </a:r>
          </a:p>
          <a:p>
            <a:pPr marL="804863" lvl="2" indent="-347663">
              <a:buFont typeface="Courier New" panose="02070309020205020404" pitchFamily="49" charset="0"/>
              <a:buChar char="o"/>
            </a:pPr>
            <a:r>
              <a:rPr lang="en-US" sz="2000" dirty="0"/>
              <a:t>Leaning Management Systems </a:t>
            </a:r>
          </a:p>
          <a:p>
            <a:pPr marL="804863" lvl="2" indent="-347663">
              <a:buFont typeface="Courier New" panose="02070309020205020404" pitchFamily="49" charset="0"/>
              <a:buChar char="o"/>
            </a:pPr>
            <a:r>
              <a:rPr lang="en-US" sz="2000" dirty="0"/>
              <a:t>Authoring tools</a:t>
            </a:r>
          </a:p>
          <a:p>
            <a:pPr marL="804863" lvl="2" indent="-347663">
              <a:buFont typeface="Courier New" panose="02070309020205020404" pitchFamily="49" charset="0"/>
              <a:buChar char="o"/>
            </a:pPr>
            <a:endParaRPr kumimoji="0" lang="en-US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571500" lvl="0" indent="-57150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H5P</a:t>
            </a:r>
          </a:p>
          <a:p>
            <a:pPr marL="804863" indent="-342900">
              <a:buFont typeface="Courier New" panose="02070309020205020404" pitchFamily="49" charset="0"/>
              <a:buChar char="o"/>
            </a:pPr>
            <a:r>
              <a:rPr lang="en-US" sz="2000" dirty="0"/>
              <a:t>Over 40 Content types</a:t>
            </a:r>
          </a:p>
          <a:p>
            <a:pPr marL="804863" lvl="0" indent="-342900">
              <a:buFont typeface="Courier New" panose="02070309020205020404" pitchFamily="49" charset="0"/>
              <a:buChar char="o"/>
            </a:pPr>
            <a:r>
              <a:rPr lang="en-US" sz="2000" dirty="0"/>
              <a:t>Create and share interactive content</a:t>
            </a:r>
          </a:p>
          <a:p>
            <a:pPr marL="461963" lvl="0"/>
            <a:endParaRPr lang="en-US" sz="2000" dirty="0"/>
          </a:p>
          <a:p>
            <a:pPr marL="571500" lvl="0" indent="-571500">
              <a:buFont typeface="Wingdings" panose="05000000000000000000" pitchFamily="2" charset="2"/>
              <a:buChar char="Ø"/>
            </a:pPr>
            <a:r>
              <a:rPr lang="en-US" altLang="fr-FR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OER (Open Educational Resources)</a:t>
            </a:r>
          </a:p>
          <a:p>
            <a:pPr marL="896938" lvl="1" indent="-439738">
              <a:buFont typeface="Courier New" panose="02070309020205020404" pitchFamily="49" charset="0"/>
              <a:buChar char="o"/>
            </a:pPr>
            <a:r>
              <a:rPr lang="en-US" sz="2000" dirty="0"/>
              <a:t>Open Educational Practices</a:t>
            </a:r>
          </a:p>
          <a:p>
            <a:pPr marL="571500" lvl="0" indent="-571500">
              <a:buFont typeface="Wingdings" panose="05000000000000000000" pitchFamily="2" charset="2"/>
              <a:buChar char="Ø"/>
            </a:pPr>
            <a:endParaRPr lang="fr-CA" altLang="fr-FR" sz="36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 rot="651949">
            <a:off x="8447678" y="3920517"/>
            <a:ext cx="2965732" cy="953642"/>
            <a:chOff x="3617516" y="3965542"/>
            <a:chExt cx="3415603" cy="10097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D25DFC-AD27-4756-AB7F-0AECD2AD0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7516" y="3965780"/>
              <a:ext cx="943467" cy="100954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44392A-8BA8-467B-BA42-6DBFF673E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0983" y="3965780"/>
              <a:ext cx="879283" cy="10095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59B2F1-B8D7-4E1E-8F49-418FA015E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0266" y="3965542"/>
              <a:ext cx="875913" cy="100978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AE4CDD-E228-4684-8F51-F733300E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4557" y="3965542"/>
              <a:ext cx="718562" cy="100978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34346">
            <a:off x="6039148" y="2977040"/>
            <a:ext cx="2568176" cy="91416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857252" y="5260402"/>
            <a:ext cx="3054251" cy="1214122"/>
            <a:chOff x="2444174" y="5188809"/>
            <a:chExt cx="3304939" cy="1119566"/>
          </a:xfrm>
        </p:grpSpPr>
        <p:pic>
          <p:nvPicPr>
            <p:cNvPr id="16" name="Picture 15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4174" y="5188809"/>
              <a:ext cx="1543933" cy="1119566"/>
            </a:xfrm>
            <a:prstGeom prst="rect">
              <a:avLst/>
            </a:prstGeom>
          </p:spPr>
        </p:pic>
        <p:pic>
          <p:nvPicPr>
            <p:cNvPr id="17" name="Picture 16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4241493" y="5188809"/>
              <a:ext cx="1507620" cy="111956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79055">
            <a:off x="7573840" y="1648068"/>
            <a:ext cx="42100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98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3D92805E-1B2D-412C-BC19-872D74ED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536" y="461290"/>
            <a:ext cx="4474464" cy="1463040"/>
          </a:xfrm>
        </p:spPr>
        <p:txBody>
          <a:bodyPr/>
          <a:lstStyle/>
          <a:p>
            <a:r>
              <a:rPr lang="fr-CA" b="1" dirty="0"/>
              <a:t>H5P Content Types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4120517-0B29-49C0-8596-ED3A218ED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CA" b="1" u="sng" dirty="0">
                <a:hlinkClick r:id="rId3"/>
              </a:rPr>
              <a:t>https://h5p.org/content-types-and-applications</a:t>
            </a:r>
            <a:endParaRPr lang="fr-CA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B272CF-160D-4865-99E7-46B2CD842F8D}"/>
              </a:ext>
            </a:extLst>
          </p:cNvPr>
          <p:cNvGrpSpPr/>
          <p:nvPr/>
        </p:nvGrpSpPr>
        <p:grpSpPr>
          <a:xfrm>
            <a:off x="1216403" y="115062"/>
            <a:ext cx="5835662" cy="6627876"/>
            <a:chOff x="1402080" y="163830"/>
            <a:chExt cx="5943600" cy="7067550"/>
          </a:xfrm>
        </p:grpSpPr>
        <p:pic>
          <p:nvPicPr>
            <p:cNvPr id="1026" name="Picture 4">
              <a:extLst>
                <a:ext uri="{FF2B5EF4-FFF2-40B4-BE49-F238E27FC236}">
                  <a16:creationId xmlns:a16="http://schemas.microsoft.com/office/drawing/2014/main" id="{52299BE2-C4FF-456F-805F-120E0A0F1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380"/>
            <a:stretch>
              <a:fillRect/>
            </a:stretch>
          </p:blipFill>
          <p:spPr bwMode="auto">
            <a:xfrm>
              <a:off x="1402080" y="163830"/>
              <a:ext cx="5943600" cy="5734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" name="Picture 5">
              <a:extLst>
                <a:ext uri="{FF2B5EF4-FFF2-40B4-BE49-F238E27FC236}">
                  <a16:creationId xmlns:a16="http://schemas.microsoft.com/office/drawing/2014/main" id="{9C6B336C-7C8C-453D-97CD-48F245902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3699"/>
            <a:stretch>
              <a:fillRect/>
            </a:stretch>
          </p:blipFill>
          <p:spPr bwMode="auto">
            <a:xfrm>
              <a:off x="1402080" y="5897880"/>
              <a:ext cx="5943600" cy="133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4">
            <a:extLst>
              <a:ext uri="{FF2B5EF4-FFF2-40B4-BE49-F238E27FC236}">
                <a16:creationId xmlns:a16="http://schemas.microsoft.com/office/drawing/2014/main" id="{51BD12B1-DE4A-43E2-ACF2-E177D7CBD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2080" y="72313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943A39-D626-4D01-98E9-9EA5B589F4C6}"/>
              </a:ext>
            </a:extLst>
          </p:cNvPr>
          <p:cNvSpPr/>
          <p:nvPr/>
        </p:nvSpPr>
        <p:spPr>
          <a:xfrm>
            <a:off x="3368690" y="5323491"/>
            <a:ext cx="1531088" cy="141944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DE620B-8662-44F8-A626-D0B4EDB78C6E}"/>
              </a:ext>
            </a:extLst>
          </p:cNvPr>
          <p:cNvSpPr/>
          <p:nvPr/>
        </p:nvSpPr>
        <p:spPr>
          <a:xfrm>
            <a:off x="3368690" y="22966"/>
            <a:ext cx="1531088" cy="134263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0890838-CDCF-4F7A-9787-398C1859AF16}"/>
              </a:ext>
            </a:extLst>
          </p:cNvPr>
          <p:cNvSpPr/>
          <p:nvPr/>
        </p:nvSpPr>
        <p:spPr>
          <a:xfrm>
            <a:off x="5665979" y="1394178"/>
            <a:ext cx="1531088" cy="141944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3406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80EEDA80-BF5D-49B1-90AC-C35A1D897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950" y="1655063"/>
            <a:ext cx="4547616" cy="1463040"/>
          </a:xfrm>
        </p:spPr>
        <p:txBody>
          <a:bodyPr/>
          <a:lstStyle/>
          <a:p>
            <a:r>
              <a:rPr lang="en-US" b="1" dirty="0"/>
              <a:t>Image pairing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36A68DE-7D17-4B75-B16C-6FFDD55EF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Enables teachers to create pairs of images to be matched. Learners are presented with the unpaired images and either use drag and drop, or click on the images that match.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ED4AB0-84A0-4D97-B5AE-FB0C01464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76" y="1010221"/>
            <a:ext cx="4057650" cy="2752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E6DCA1-7054-45A1-988B-8727BA15F0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96" r="19759"/>
          <a:stretch/>
        </p:blipFill>
        <p:spPr>
          <a:xfrm>
            <a:off x="3502300" y="2637282"/>
            <a:ext cx="4232000" cy="3009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D25DFC-AD27-4756-AB7F-0AECD2AD02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020" y="466344"/>
            <a:ext cx="1257239" cy="134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80EEDA80-BF5D-49B1-90AC-C35A1D897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648" y="1795082"/>
            <a:ext cx="4133088" cy="1463040"/>
          </a:xfrm>
        </p:spPr>
        <p:txBody>
          <a:bodyPr/>
          <a:lstStyle/>
          <a:p>
            <a:r>
              <a:rPr lang="en-US" b="1" dirty="0"/>
              <a:t>Memory game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36A68DE-7D17-4B75-B16C-6FFDD55EF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Also known as Match Game, it can test the memory of learners in a fun way.</a:t>
            </a:r>
          </a:p>
          <a:p>
            <a:r>
              <a:rPr lang="en-US" dirty="0"/>
              <a:t>Techniques for training memory are discussed as far back as ancient Greece, and formal memory training was long considered an important part of basic education known as the </a:t>
            </a:r>
            <a:r>
              <a:rPr lang="en-US" u="sng" dirty="0">
                <a:hlinkClick r:id="rId3"/>
              </a:rPr>
              <a:t>art of memory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E051A-4102-421F-B3CA-AF45C8AE8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21" y="416200"/>
            <a:ext cx="6450376" cy="5664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44392A-8BA8-467B-BA42-6DBFF673E3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993" y="466344"/>
            <a:ext cx="1157288" cy="13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84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3867C-712A-41C8-8B1D-3BC58FB62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494824"/>
            <a:ext cx="7696201" cy="586835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80EEDA80-BF5D-49B1-90AC-C35A1D897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432" y="1893091"/>
            <a:ext cx="4229100" cy="1463040"/>
          </a:xfrm>
        </p:spPr>
        <p:txBody>
          <a:bodyPr/>
          <a:lstStyle/>
          <a:p>
            <a:r>
              <a:rPr lang="en-US" b="1" dirty="0"/>
              <a:t>Drag and drop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36A68DE-7D17-4B75-B16C-6FFDD55EF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Drag and drop questions enable the learner to associate two or more elements and to make logical connections in a visual way. Create Drag and drop questions using both text and images as draggable alternatives. H5P Drag and drop questions support multiple draggable to drop zone combinations; one-to-one, one-to-many, many-to-one and many-to-many.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59B2F1-B8D7-4E1E-8F49-418FA015E6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4330" y="494824"/>
            <a:ext cx="1090613" cy="12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87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80EEDA80-BF5D-49B1-90AC-C35A1D897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922" y="1650494"/>
            <a:ext cx="3331427" cy="1463040"/>
          </a:xfrm>
        </p:spPr>
        <p:txBody>
          <a:bodyPr/>
          <a:lstStyle/>
          <a:p>
            <a:r>
              <a:rPr lang="en-US" b="1" dirty="0"/>
              <a:t>Flash card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36A68DE-7D17-4B75-B16C-6FFDD55EF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Enables teachers to create a single flash card or a set of flashcards that have both questions and answers. Learners are required to fill in the text field, and then check their solution.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AE4CDD-E228-4684-8F51-F733300E7C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185" y="558087"/>
            <a:ext cx="834903" cy="11732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9D55E4-ED8D-429F-87DA-DAFE8FAEB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76" y="558087"/>
            <a:ext cx="3773310" cy="511089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E5F55A-6B11-4DC6-8A74-0D17A634A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747" y="2930161"/>
            <a:ext cx="3625968" cy="333155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35999B7-DBC5-4FF1-AD7F-BABCA5F0F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91453">
            <a:off x="3396952" y="1367675"/>
            <a:ext cx="4601023" cy="107491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394629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80EEDA80-BF5D-49B1-90AC-C35A1D897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896" y="1552194"/>
            <a:ext cx="4171840" cy="1463040"/>
          </a:xfrm>
        </p:spPr>
        <p:txBody>
          <a:bodyPr/>
          <a:lstStyle/>
          <a:p>
            <a:r>
              <a:rPr lang="en-US" b="1" dirty="0"/>
              <a:t>Presentation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36A68DE-7D17-4B75-B16C-6FFDD55EF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Course Presentations consist of slides with multimedia, text, and many different types of interactions such as interactive summaries, multiple choice questions, and interactive videos.</a:t>
            </a:r>
          </a:p>
        </p:txBody>
      </p:sp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49309"/>
          <a:stretch/>
        </p:blipFill>
        <p:spPr>
          <a:xfrm>
            <a:off x="6400800" y="6147860"/>
            <a:ext cx="1231392" cy="4306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68" y="1329119"/>
            <a:ext cx="7539528" cy="4059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0049" y="466344"/>
            <a:ext cx="1019175" cy="1085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4386" y="6147860"/>
            <a:ext cx="4322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/>
              <a:t>https://h5p.org/h5p/embed/1045423</a:t>
            </a:r>
          </a:p>
        </p:txBody>
      </p:sp>
    </p:spTree>
    <p:extLst>
      <p:ext uri="{BB962C8B-B14F-4D97-AF65-F5344CB8AC3E}">
        <p14:creationId xmlns:p14="http://schemas.microsoft.com/office/powerpoint/2010/main" val="3897001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B869F691-8856-45B6-8E7D-8D310F8A5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52412"/>
            <a:ext cx="10820400" cy="63531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6236255"/>
            <a:ext cx="7269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/>
              <a:t>https://elearningworld.h5p.com/content/1290877980919598859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309727" y="2236424"/>
            <a:ext cx="1893486" cy="1030631"/>
            <a:chOff x="4309727" y="2236424"/>
            <a:chExt cx="1893486" cy="103063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2469698-2A7F-4725-93CE-0E815BE68B5B}"/>
                </a:ext>
              </a:extLst>
            </p:cNvPr>
            <p:cNvSpPr/>
            <p:nvPr/>
          </p:nvSpPr>
          <p:spPr>
            <a:xfrm>
              <a:off x="4309727" y="2576617"/>
              <a:ext cx="744279" cy="69043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463634" y="2236424"/>
              <a:ext cx="17395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b="1" dirty="0">
                  <a:solidFill>
                    <a:srgbClr val="FF0000"/>
                  </a:solidFill>
                </a:rPr>
                <a:t>Image </a:t>
              </a:r>
              <a:r>
                <a:rPr lang="fr-CA" b="1" dirty="0" err="1">
                  <a:solidFill>
                    <a:srgbClr val="FF0000"/>
                  </a:solidFill>
                </a:rPr>
                <a:t>Pairing</a:t>
              </a:r>
              <a:endParaRPr lang="fr-CA" b="1" dirty="0">
                <a:solidFill>
                  <a:srgbClr val="FF0000"/>
                </a:solidFill>
              </a:endParaRPr>
            </a:p>
            <a:p>
              <a:endParaRPr lang="fr-CA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406851" y="3152769"/>
            <a:ext cx="1369286" cy="1591402"/>
            <a:chOff x="3406851" y="3152769"/>
            <a:chExt cx="1369286" cy="159140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97AE3DB-AB67-40BD-BBF9-DA1D22736086}"/>
                </a:ext>
              </a:extLst>
            </p:cNvPr>
            <p:cNvSpPr/>
            <p:nvPr/>
          </p:nvSpPr>
          <p:spPr>
            <a:xfrm>
              <a:off x="3719355" y="3152769"/>
              <a:ext cx="744279" cy="69043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406851" y="4374839"/>
              <a:ext cx="1369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b="1" dirty="0" err="1">
                  <a:solidFill>
                    <a:srgbClr val="FF0000"/>
                  </a:solidFill>
                </a:rPr>
                <a:t>Flashcards</a:t>
              </a:r>
              <a:endParaRPr lang="fr-CA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54910" y="2271967"/>
            <a:ext cx="1830950" cy="991550"/>
            <a:chOff x="7654910" y="2271967"/>
            <a:chExt cx="1830950" cy="99155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85BDDB2-4B45-4CAB-B919-B98FABF18C01}"/>
                </a:ext>
              </a:extLst>
            </p:cNvPr>
            <p:cNvSpPr/>
            <p:nvPr/>
          </p:nvSpPr>
          <p:spPr>
            <a:xfrm>
              <a:off x="8463515" y="2573079"/>
              <a:ext cx="744279" cy="69043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54910" y="2271967"/>
              <a:ext cx="18309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b="1" dirty="0">
                  <a:solidFill>
                    <a:srgbClr val="FF0000"/>
                  </a:solidFill>
                </a:rPr>
                <a:t>Drag and Drop</a:t>
              </a:r>
            </a:p>
            <a:p>
              <a:endParaRPr lang="fr-CA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11382" y="3152769"/>
            <a:ext cx="1887055" cy="1591402"/>
            <a:chOff x="6711382" y="3152769"/>
            <a:chExt cx="1887055" cy="159140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664565B-C202-44AE-99EB-1EC7350A4E47}"/>
                </a:ext>
              </a:extLst>
            </p:cNvPr>
            <p:cNvSpPr/>
            <p:nvPr/>
          </p:nvSpPr>
          <p:spPr>
            <a:xfrm>
              <a:off x="7282771" y="3152769"/>
              <a:ext cx="744279" cy="69043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11382" y="4374839"/>
              <a:ext cx="18870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b="1" dirty="0">
                  <a:solidFill>
                    <a:srgbClr val="FF0000"/>
                  </a:solidFill>
                </a:rPr>
                <a:t>Memory Game</a:t>
              </a:r>
            </a:p>
          </p:txBody>
        </p:sp>
      </p:grpSp>
      <p:sp>
        <p:nvSpPr>
          <p:cNvPr id="16" name="Arrow: Right 5">
            <a:extLst>
              <a:ext uri="{FF2B5EF4-FFF2-40B4-BE49-F238E27FC236}">
                <a16:creationId xmlns:a16="http://schemas.microsoft.com/office/drawing/2014/main" id="{231BA508-BB56-4D17-B65F-6E017A672412}"/>
              </a:ext>
            </a:extLst>
          </p:cNvPr>
          <p:cNvSpPr/>
          <p:nvPr/>
        </p:nvSpPr>
        <p:spPr>
          <a:xfrm>
            <a:off x="395347" y="2138778"/>
            <a:ext cx="466725" cy="375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7" name="Arrow: Right 5">
            <a:extLst>
              <a:ext uri="{FF2B5EF4-FFF2-40B4-BE49-F238E27FC236}">
                <a16:creationId xmlns:a16="http://schemas.microsoft.com/office/drawing/2014/main" id="{231BA508-BB56-4D17-B65F-6E017A672412}"/>
              </a:ext>
            </a:extLst>
          </p:cNvPr>
          <p:cNvSpPr/>
          <p:nvPr/>
        </p:nvSpPr>
        <p:spPr>
          <a:xfrm>
            <a:off x="395346" y="2695196"/>
            <a:ext cx="466725" cy="375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8" name="Arrow: Right 5">
            <a:extLst>
              <a:ext uri="{FF2B5EF4-FFF2-40B4-BE49-F238E27FC236}">
                <a16:creationId xmlns:a16="http://schemas.microsoft.com/office/drawing/2014/main" id="{231BA508-BB56-4D17-B65F-6E017A672412}"/>
              </a:ext>
            </a:extLst>
          </p:cNvPr>
          <p:cNvSpPr/>
          <p:nvPr/>
        </p:nvSpPr>
        <p:spPr>
          <a:xfrm>
            <a:off x="388640" y="3310429"/>
            <a:ext cx="466725" cy="375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9" name="Arrow: Right 5">
            <a:extLst>
              <a:ext uri="{FF2B5EF4-FFF2-40B4-BE49-F238E27FC236}">
                <a16:creationId xmlns:a16="http://schemas.microsoft.com/office/drawing/2014/main" id="{231BA508-BB56-4D17-B65F-6E017A672412}"/>
              </a:ext>
            </a:extLst>
          </p:cNvPr>
          <p:cNvSpPr/>
          <p:nvPr/>
        </p:nvSpPr>
        <p:spPr>
          <a:xfrm>
            <a:off x="388639" y="3867291"/>
            <a:ext cx="466725" cy="375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grpSp>
        <p:nvGrpSpPr>
          <p:cNvPr id="22" name="Group 21"/>
          <p:cNvGrpSpPr/>
          <p:nvPr/>
        </p:nvGrpSpPr>
        <p:grpSpPr>
          <a:xfrm>
            <a:off x="8444530" y="3763804"/>
            <a:ext cx="2144002" cy="980367"/>
            <a:chOff x="8444530" y="3763804"/>
            <a:chExt cx="2144002" cy="980367"/>
          </a:xfrm>
        </p:grpSpPr>
        <p:sp>
          <p:nvSpPr>
            <p:cNvPr id="20" name="Rectangle: Rounded Corners 6">
              <a:extLst>
                <a:ext uri="{FF2B5EF4-FFF2-40B4-BE49-F238E27FC236}">
                  <a16:creationId xmlns:a16="http://schemas.microsoft.com/office/drawing/2014/main" id="{985BDDB2-4B45-4CAB-B919-B98FABF18C01}"/>
                </a:ext>
              </a:extLst>
            </p:cNvPr>
            <p:cNvSpPr/>
            <p:nvPr/>
          </p:nvSpPr>
          <p:spPr>
            <a:xfrm>
              <a:off x="8444530" y="3763804"/>
              <a:ext cx="744279" cy="69043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034902" y="4374839"/>
              <a:ext cx="15536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b="1" dirty="0" err="1">
                  <a:solidFill>
                    <a:srgbClr val="FF0000"/>
                  </a:solidFill>
                </a:rPr>
                <a:t>Presentation</a:t>
              </a:r>
              <a:endParaRPr lang="fr-CA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Oval 22"/>
          <p:cNvSpPr/>
          <p:nvPr/>
        </p:nvSpPr>
        <p:spPr>
          <a:xfrm>
            <a:off x="1600200" y="1590675"/>
            <a:ext cx="1600200" cy="3619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Oval 23"/>
          <p:cNvSpPr/>
          <p:nvPr/>
        </p:nvSpPr>
        <p:spPr>
          <a:xfrm>
            <a:off x="5149281" y="1604460"/>
            <a:ext cx="2346893" cy="3619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5" name="Oval 24"/>
          <p:cNvSpPr/>
          <p:nvPr/>
        </p:nvSpPr>
        <p:spPr>
          <a:xfrm>
            <a:off x="9445055" y="1590675"/>
            <a:ext cx="1803970" cy="3619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2501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3" grpId="0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37838" y="545157"/>
            <a:ext cx="2709422" cy="5828538"/>
            <a:chOff x="5866439" y="565477"/>
            <a:chExt cx="2709422" cy="58285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DEF23F-1E0F-44A8-865D-B241125698E5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866439" y="565477"/>
              <a:ext cx="2709421" cy="264566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1B272CF-160D-4865-99E7-46B2CD842F8D}"/>
                </a:ext>
              </a:extLst>
            </p:cNvPr>
            <p:cNvGrpSpPr/>
            <p:nvPr/>
          </p:nvGrpSpPr>
          <p:grpSpPr>
            <a:xfrm>
              <a:off x="5866440" y="3211141"/>
              <a:ext cx="2709421" cy="3182874"/>
              <a:chOff x="1402080" y="163830"/>
              <a:chExt cx="5943600" cy="7067550"/>
            </a:xfrm>
          </p:grpSpPr>
          <p:pic>
            <p:nvPicPr>
              <p:cNvPr id="7" name="Picture 4">
                <a:extLst>
                  <a:ext uri="{FF2B5EF4-FFF2-40B4-BE49-F238E27FC236}">
                    <a16:creationId xmlns:a16="http://schemas.microsoft.com/office/drawing/2014/main" id="{52299BE2-C4FF-456F-805F-120E0A0F1A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2380"/>
              <a:stretch>
                <a:fillRect/>
              </a:stretch>
            </p:blipFill>
            <p:spPr bwMode="auto">
              <a:xfrm>
                <a:off x="1402080" y="163830"/>
                <a:ext cx="5943600" cy="5734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5">
                <a:extLst>
                  <a:ext uri="{FF2B5EF4-FFF2-40B4-BE49-F238E27FC236}">
                    <a16:creationId xmlns:a16="http://schemas.microsoft.com/office/drawing/2014/main" id="{9C6B336C-7C8C-453D-97CD-48F2459026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13699"/>
              <a:stretch>
                <a:fillRect/>
              </a:stretch>
            </p:blipFill>
            <p:spPr bwMode="auto">
              <a:xfrm>
                <a:off x="1402080" y="5897880"/>
                <a:ext cx="5943600" cy="1333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9" name="Arrow: Right 5">
            <a:extLst>
              <a:ext uri="{FF2B5EF4-FFF2-40B4-BE49-F238E27FC236}">
                <a16:creationId xmlns:a16="http://schemas.microsoft.com/office/drawing/2014/main" id="{B1A99941-4756-4C5A-AB12-61DCD80B2CAE}"/>
              </a:ext>
            </a:extLst>
          </p:cNvPr>
          <p:cNvSpPr/>
          <p:nvPr/>
        </p:nvSpPr>
        <p:spPr>
          <a:xfrm>
            <a:off x="4014875" y="3553855"/>
            <a:ext cx="466725" cy="375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9090" y="545157"/>
            <a:ext cx="4711734" cy="13771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CA" b="1" dirty="0" err="1"/>
              <a:t>Creating</a:t>
            </a:r>
            <a:r>
              <a:rPr lang="fr-CA" b="1" dirty="0"/>
              <a:t> and Sharing interactive c</a:t>
            </a:r>
            <a:r>
              <a:rPr lang="en-US" b="1" dirty="0" err="1"/>
              <a:t>ontent</a:t>
            </a:r>
            <a:r>
              <a:rPr lang="en-US" b="1" dirty="0"/>
              <a:t> in H5P</a:t>
            </a:r>
            <a:endParaRPr lang="fr-CA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9586500" y="567116"/>
            <a:ext cx="1901776" cy="2215523"/>
            <a:chOff x="9473855" y="243081"/>
            <a:chExt cx="1901776" cy="22155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73855" y="629304"/>
              <a:ext cx="1887856" cy="18293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541400" y="243081"/>
              <a:ext cx="18342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200" b="1" dirty="0" err="1"/>
                <a:t>MicroSoft</a:t>
              </a:r>
              <a:r>
                <a:rPr lang="fr-CA" sz="1200" b="1" dirty="0"/>
                <a:t> - OneNote</a:t>
              </a:r>
            </a:p>
          </p:txBody>
        </p:sp>
      </p:grpSp>
      <p:pic>
        <p:nvPicPr>
          <p:cNvPr id="19" name="Picture 18">
            <a:hlinkClick r:id="rId6"/>
            <a:extLst>
              <a:ext uri="{FF2B5EF4-FFF2-40B4-BE49-F238E27FC236}">
                <a16:creationId xmlns:a16="http://schemas.microsoft.com/office/drawing/2014/main" id="{9B26D61F-2108-4D6C-BD52-919290E434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7966" y="4596704"/>
            <a:ext cx="1806390" cy="1551140"/>
          </a:xfrm>
          <a:prstGeom prst="rect">
            <a:avLst/>
          </a:prstGeom>
        </p:spPr>
      </p:pic>
      <p:pic>
        <p:nvPicPr>
          <p:cNvPr id="20" name="Picture 4" descr="Moodle met fin à son partenariat avec Blackboard | Moodle">
            <a:extLst>
              <a:ext uri="{FF2B5EF4-FFF2-40B4-BE49-F238E27FC236}">
                <a16:creationId xmlns:a16="http://schemas.microsoft.com/office/drawing/2014/main" id="{27A85DA6-FA7D-4034-9400-C0C1CEDAB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6340" y="3206179"/>
            <a:ext cx="1911555" cy="107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5P">
            <a:extLst>
              <a:ext uri="{FF2B5EF4-FFF2-40B4-BE49-F238E27FC236}">
                <a16:creationId xmlns:a16="http://schemas.microsoft.com/office/drawing/2014/main" id="{6E11B310-3994-458F-B1CA-DA9CC0336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7690" y="3082817"/>
            <a:ext cx="2294792" cy="152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11">
            <a:extLst>
              <a:ext uri="{FF2B5EF4-FFF2-40B4-BE49-F238E27FC236}">
                <a16:creationId xmlns:a16="http://schemas.microsoft.com/office/drawing/2014/main" id="{569865E4-3A05-41DD-97E3-17F6D0280774}"/>
              </a:ext>
            </a:extLst>
          </p:cNvPr>
          <p:cNvSpPr txBox="1"/>
          <p:nvPr/>
        </p:nvSpPr>
        <p:spPr>
          <a:xfrm>
            <a:off x="1878990" y="4657420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H5P.ORG</a:t>
            </a:r>
            <a:endParaRPr lang="fr-CA" b="1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7899094" y="1597446"/>
            <a:ext cx="1575412" cy="20381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899094" y="3823026"/>
            <a:ext cx="1575412" cy="20381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8008467" y="3734718"/>
            <a:ext cx="1466039" cy="66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358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5P">
            <a:extLst>
              <a:ext uri="{FF2B5EF4-FFF2-40B4-BE49-F238E27FC236}">
                <a16:creationId xmlns:a16="http://schemas.microsoft.com/office/drawing/2014/main" id="{6E11B310-3994-458F-B1CA-DA9CC0336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6153" y="532613"/>
            <a:ext cx="2294792" cy="152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odle met fin à son partenariat avec Blackboard | Moodle">
            <a:extLst>
              <a:ext uri="{FF2B5EF4-FFF2-40B4-BE49-F238E27FC236}">
                <a16:creationId xmlns:a16="http://schemas.microsoft.com/office/drawing/2014/main" id="{27A85DA6-FA7D-4034-9400-C0C1CEDAB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927" y="3918439"/>
            <a:ext cx="2109107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CA5F69-0628-4AF9-801E-26A40BF6AF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927" y="5225561"/>
            <a:ext cx="903096" cy="10521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3C53627-AB7A-4660-9FD1-E76F563B4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927" y="3265243"/>
            <a:ext cx="523875" cy="552450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D9C1F3B-0386-47E6-B57A-A85E4BBDE493}"/>
              </a:ext>
            </a:extLst>
          </p:cNvPr>
          <p:cNvCxnSpPr>
            <a:cxnSpLocks/>
          </p:cNvCxnSpPr>
          <p:nvPr/>
        </p:nvCxnSpPr>
        <p:spPr>
          <a:xfrm flipH="1">
            <a:off x="3270738" y="2397003"/>
            <a:ext cx="1582616" cy="152143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45D8EB0-634C-4318-AB27-79523715A627}"/>
              </a:ext>
            </a:extLst>
          </p:cNvPr>
          <p:cNvSpPr txBox="1"/>
          <p:nvPr/>
        </p:nvSpPr>
        <p:spPr>
          <a:xfrm>
            <a:off x="1544754" y="348609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Plugin</a:t>
            </a:r>
            <a:endParaRPr lang="fr-CA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E0F9729-A846-4E33-B97A-3E41A21BA818}"/>
              </a:ext>
            </a:extLst>
          </p:cNvPr>
          <p:cNvSpPr txBox="1"/>
          <p:nvPr/>
        </p:nvSpPr>
        <p:spPr>
          <a:xfrm>
            <a:off x="1930109" y="5711874"/>
            <a:ext cx="1176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Content </a:t>
            </a:r>
          </a:p>
          <a:p>
            <a:r>
              <a:rPr lang="en-CA" dirty="0"/>
              <a:t>Bank</a:t>
            </a:r>
            <a:endParaRPr lang="fr-CA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69865E4-3A05-41DD-97E3-17F6D0280774}"/>
              </a:ext>
            </a:extLst>
          </p:cNvPr>
          <p:cNvSpPr txBox="1"/>
          <p:nvPr/>
        </p:nvSpPr>
        <p:spPr>
          <a:xfrm>
            <a:off x="4937454" y="2062474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H5P.ORG</a:t>
            </a:r>
            <a:endParaRPr lang="fr-CA" b="1" dirty="0"/>
          </a:p>
        </p:txBody>
      </p:sp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9B26D61F-2108-4D6C-BD52-919290E434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5480" y="3703065"/>
            <a:ext cx="1724922" cy="1481183"/>
          </a:xfrm>
          <a:prstGeom prst="rect">
            <a:avLst/>
          </a:prstGeom>
        </p:spPr>
      </p:pic>
      <p:cxnSp>
        <p:nvCxnSpPr>
          <p:cNvPr id="13" name="Connecteur droit avec flèche 6">
            <a:extLst>
              <a:ext uri="{FF2B5EF4-FFF2-40B4-BE49-F238E27FC236}">
                <a16:creationId xmlns:a16="http://schemas.microsoft.com/office/drawing/2014/main" id="{21205DE1-0CA9-423C-B952-046545846DF2}"/>
              </a:ext>
            </a:extLst>
          </p:cNvPr>
          <p:cNvCxnSpPr>
            <a:cxnSpLocks/>
          </p:cNvCxnSpPr>
          <p:nvPr/>
        </p:nvCxnSpPr>
        <p:spPr>
          <a:xfrm>
            <a:off x="6799236" y="1372475"/>
            <a:ext cx="2069342" cy="463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8868578" y="2941504"/>
            <a:ext cx="3799438" cy="3682118"/>
            <a:chOff x="8047715" y="-393953"/>
            <a:chExt cx="3799438" cy="3682118"/>
          </a:xfrm>
        </p:grpSpPr>
        <p:pic>
          <p:nvPicPr>
            <p:cNvPr id="14" name="Picture 13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8711920" y="-393953"/>
              <a:ext cx="1984413" cy="1485792"/>
            </a:xfrm>
            <a:prstGeom prst="rect">
              <a:avLst/>
            </a:prstGeom>
          </p:spPr>
        </p:pic>
        <p:pic>
          <p:nvPicPr>
            <p:cNvPr id="15" name="Picture 14"/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12920" y="1301443"/>
              <a:ext cx="1983413" cy="1529861"/>
            </a:xfrm>
            <a:prstGeom prst="rect">
              <a:avLst/>
            </a:prstGeom>
          </p:spPr>
        </p:pic>
        <p:sp>
          <p:nvSpPr>
            <p:cNvPr id="16" name="ZoneTexte 11">
              <a:extLst>
                <a:ext uri="{FF2B5EF4-FFF2-40B4-BE49-F238E27FC236}">
                  <a16:creationId xmlns:a16="http://schemas.microsoft.com/office/drawing/2014/main" id="{569865E4-3A05-41DD-97E3-17F6D0280774}"/>
                </a:ext>
              </a:extLst>
            </p:cNvPr>
            <p:cNvSpPr txBox="1"/>
            <p:nvPr/>
          </p:nvSpPr>
          <p:spPr>
            <a:xfrm>
              <a:off x="8047715" y="2918833"/>
              <a:ext cx="3799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https://h5p.org/oer-hub-coming</a:t>
              </a:r>
              <a:endParaRPr lang="fr-CA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989700" y="306143"/>
            <a:ext cx="2763531" cy="1971600"/>
            <a:chOff x="5178174" y="4306112"/>
            <a:chExt cx="2763531" cy="19716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78174" y="4631166"/>
              <a:ext cx="2763531" cy="1646546"/>
            </a:xfrm>
            <a:prstGeom prst="rect">
              <a:avLst/>
            </a:prstGeom>
          </p:spPr>
        </p:pic>
        <p:sp>
          <p:nvSpPr>
            <p:cNvPr id="18" name="ZoneTexte 11">
              <a:extLst>
                <a:ext uri="{FF2B5EF4-FFF2-40B4-BE49-F238E27FC236}">
                  <a16:creationId xmlns:a16="http://schemas.microsoft.com/office/drawing/2014/main" id="{569865E4-3A05-41DD-97E3-17F6D0280774}"/>
                </a:ext>
              </a:extLst>
            </p:cNvPr>
            <p:cNvSpPr txBox="1"/>
            <p:nvPr/>
          </p:nvSpPr>
          <p:spPr>
            <a:xfrm>
              <a:off x="5543549" y="4306112"/>
              <a:ext cx="187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LMS integration</a:t>
              </a:r>
              <a:endParaRPr lang="fr-CA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11402" y="659243"/>
            <a:ext cx="3629548" cy="1732880"/>
            <a:chOff x="511402" y="659243"/>
            <a:chExt cx="3629548" cy="173288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7A8F911-4CC2-4298-81F4-9F08BCD14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36075" y="1464256"/>
              <a:ext cx="904875" cy="6572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1402" y="659243"/>
              <a:ext cx="3604102" cy="63890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402" y="1456996"/>
              <a:ext cx="2322101" cy="935127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694" y="5893419"/>
            <a:ext cx="3242135" cy="553933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cxnSpLocks/>
          </p:cNvCxnSpPr>
          <p:nvPr/>
        </p:nvCxnSpPr>
        <p:spPr>
          <a:xfrm>
            <a:off x="5604149" y="2497286"/>
            <a:ext cx="432148" cy="10950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3270741" y="5129323"/>
            <a:ext cx="559246" cy="9057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6149644" y="5348862"/>
            <a:ext cx="1" cy="4323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6">
            <a:extLst>
              <a:ext uri="{FF2B5EF4-FFF2-40B4-BE49-F238E27FC236}">
                <a16:creationId xmlns:a16="http://schemas.microsoft.com/office/drawing/2014/main" id="{21205DE1-0CA9-423C-B952-046545846DF2}"/>
              </a:ext>
            </a:extLst>
          </p:cNvPr>
          <p:cNvCxnSpPr>
            <a:cxnSpLocks/>
          </p:cNvCxnSpPr>
          <p:nvPr/>
        </p:nvCxnSpPr>
        <p:spPr>
          <a:xfrm>
            <a:off x="7181099" y="4504356"/>
            <a:ext cx="2069342" cy="463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60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87067D8-D249-45B4-92F9-BAC44FE8A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57" y="566372"/>
            <a:ext cx="6979815" cy="31732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598C9AD8-5ABF-4363-B119-8F559DE8F699}"/>
              </a:ext>
            </a:extLst>
          </p:cNvPr>
          <p:cNvGrpSpPr/>
          <p:nvPr/>
        </p:nvGrpSpPr>
        <p:grpSpPr>
          <a:xfrm>
            <a:off x="597827" y="2303864"/>
            <a:ext cx="7723064" cy="3987764"/>
            <a:chOff x="597827" y="2303864"/>
            <a:chExt cx="7723064" cy="398776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6FA8D43-FFAE-403E-A9C2-1A5A67E60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7827" y="4503812"/>
              <a:ext cx="5116029" cy="1787816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BBB4DD5-8A8A-4680-84F0-56A484666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1602" y="2303864"/>
              <a:ext cx="4129289" cy="217073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159D52E-DECB-4BB1-B87A-6569F495DE9B}"/>
              </a:ext>
            </a:extLst>
          </p:cNvPr>
          <p:cNvGrpSpPr/>
          <p:nvPr/>
        </p:nvGrpSpPr>
        <p:grpSpPr>
          <a:xfrm>
            <a:off x="6633993" y="577214"/>
            <a:ext cx="4991486" cy="5760737"/>
            <a:chOff x="6633993" y="577214"/>
            <a:chExt cx="4991486" cy="576073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ADEBE2F-09C2-46B1-A03D-E9561CF83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3993" y="4550135"/>
              <a:ext cx="4991486" cy="1787816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45A8C02-0E21-4F26-AFA4-455AF812B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39404" y="3815431"/>
              <a:ext cx="2886075" cy="676275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D2A06F7-E5E4-4350-A534-F66006D63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29736" y="577214"/>
              <a:ext cx="1340777" cy="156207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C9F563E-9D81-4700-8FFF-EC54E8832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17211" y="2252302"/>
              <a:ext cx="2476962" cy="1462012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D79B4A6-4B31-4B83-95C1-8B1901140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597662" y="1106272"/>
              <a:ext cx="996511" cy="102640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219200" y="3340462"/>
            <a:ext cx="2369089" cy="909542"/>
            <a:chOff x="1219200" y="3340462"/>
            <a:chExt cx="2369089" cy="9095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97564" y="3964254"/>
              <a:ext cx="1990725" cy="285750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H="1" flipV="1">
              <a:off x="1219200" y="3340462"/>
              <a:ext cx="694944" cy="60424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51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CLASSROOM TRAINING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211995" y="2139231"/>
            <a:ext cx="10333683" cy="343530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 Attend a </a:t>
            </a:r>
            <a:r>
              <a:rPr lang="en-US" sz="2000" u="sng" dirty="0"/>
              <a:t>scheduled “class” </a:t>
            </a:r>
            <a:r>
              <a:rPr lang="en-US" sz="2000" dirty="0"/>
              <a:t>in person and learn face-to-face.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b="1" dirty="0"/>
              <a:t>ON PREMISE</a:t>
            </a:r>
            <a:r>
              <a:rPr lang="en-US" b="1" dirty="0"/>
              <a:t>							</a:t>
            </a:r>
            <a:r>
              <a:rPr lang="en-US" sz="2400" b="1" dirty="0"/>
              <a:t>OFF PREMISE</a:t>
            </a:r>
            <a:endParaRPr lang="en-US" sz="2400" dirty="0"/>
          </a:p>
          <a:p>
            <a:r>
              <a:rPr lang="en-US" dirty="0"/>
              <a:t>Instructor led							- </a:t>
            </a:r>
            <a:r>
              <a:rPr lang="fr-CA" dirty="0" err="1"/>
              <a:t>Conferences</a:t>
            </a:r>
            <a:endParaRPr lang="en-US" dirty="0"/>
          </a:p>
          <a:p>
            <a:pPr lvl="0"/>
            <a:r>
              <a:rPr lang="en-US" dirty="0"/>
              <a:t>Peer-Coaching							- Training LAB</a:t>
            </a:r>
          </a:p>
          <a:p>
            <a:pPr lvl="0"/>
            <a:r>
              <a:rPr lang="en-US" dirty="0"/>
              <a:t>Demo</a:t>
            </a:r>
            <a:r>
              <a:rPr lang="fr-CA" dirty="0" err="1"/>
              <a:t>nstrations</a:t>
            </a:r>
            <a:r>
              <a:rPr lang="fr-CA" dirty="0"/>
              <a:t>							- </a:t>
            </a:r>
            <a:r>
              <a:rPr lang="fr-CA" dirty="0" err="1"/>
              <a:t>Seminars</a:t>
            </a:r>
            <a:endParaRPr lang="en-US" dirty="0"/>
          </a:p>
          <a:p>
            <a:pPr lvl="0"/>
            <a:r>
              <a:rPr lang="fr-CA" dirty="0" err="1"/>
              <a:t>Onboarding</a:t>
            </a:r>
            <a:r>
              <a:rPr lang="fr-CA" dirty="0"/>
              <a:t>							- Trade show</a:t>
            </a:r>
            <a:endParaRPr lang="en-US" dirty="0"/>
          </a:p>
          <a:p>
            <a:pPr lvl="0"/>
            <a:r>
              <a:rPr lang="en-US" dirty="0"/>
              <a:t>Tutoring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9617725" y="45360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3208716"/>
              </p:ext>
            </p:extLst>
          </p:nvPr>
        </p:nvGraphicFramePr>
        <p:xfrm>
          <a:off x="4190483" y="2897026"/>
          <a:ext cx="3634763" cy="3277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Bitmap Image" r:id="rId4" imgW="1552792" imgH="1400000" progId="Paint.Picture">
                  <p:embed/>
                </p:oleObj>
              </mc:Choice>
              <mc:Fallback>
                <p:oleObj name="Bitmap Image" r:id="rId4" imgW="1552792" imgH="1400000" progId="Paint.Picture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0483" y="2897026"/>
                        <a:ext cx="3634763" cy="32779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45884" y="6175002"/>
            <a:ext cx="8185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Note: Technology enhanced training with simulators and/or VR equipment can take place in a classroom.</a:t>
            </a:r>
            <a:endParaRPr lang="fr-CA" sz="1200" dirty="0"/>
          </a:p>
        </p:txBody>
      </p:sp>
    </p:spTree>
    <p:extLst>
      <p:ext uri="{BB962C8B-B14F-4D97-AF65-F5344CB8AC3E}">
        <p14:creationId xmlns:p14="http://schemas.microsoft.com/office/powerpoint/2010/main" val="3633672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38" y="973121"/>
            <a:ext cx="7581900" cy="1295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9638" y="388346"/>
            <a:ext cx="7786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200" b="1" dirty="0"/>
              <a:t>https://h5pstudio.ecampusontario.ca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38" y="2465596"/>
            <a:ext cx="3743543" cy="36764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130" y="2465596"/>
            <a:ext cx="2593744" cy="3676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9547" y="973121"/>
            <a:ext cx="3260095" cy="518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49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76" y="138697"/>
            <a:ext cx="11661169" cy="6562725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30CE05C1-7BC1-4BC6-9023-CA7BDE920016}"/>
              </a:ext>
            </a:extLst>
          </p:cNvPr>
          <p:cNvSpPr/>
          <p:nvPr/>
        </p:nvSpPr>
        <p:spPr>
          <a:xfrm>
            <a:off x="167855" y="1918802"/>
            <a:ext cx="2328766" cy="27644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30CE05C1-7BC1-4BC6-9023-CA7BDE920016}"/>
              </a:ext>
            </a:extLst>
          </p:cNvPr>
          <p:cNvSpPr/>
          <p:nvPr/>
        </p:nvSpPr>
        <p:spPr>
          <a:xfrm>
            <a:off x="2621666" y="3143612"/>
            <a:ext cx="8854568" cy="27644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831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067" y="241084"/>
            <a:ext cx="8715375" cy="6438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28757" y="6022975"/>
            <a:ext cx="6109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>
                <a:solidFill>
                  <a:srgbClr val="00B0F0"/>
                </a:solidFill>
              </a:rPr>
              <a:t>https://h5pstudio.ecampusontario.ca/content/11089</a:t>
            </a: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30CE05C1-7BC1-4BC6-9023-CA7BDE920016}"/>
              </a:ext>
            </a:extLst>
          </p:cNvPr>
          <p:cNvSpPr/>
          <p:nvPr/>
        </p:nvSpPr>
        <p:spPr>
          <a:xfrm>
            <a:off x="1555233" y="6392307"/>
            <a:ext cx="2147300" cy="27644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63" y="4154706"/>
            <a:ext cx="3438470" cy="60954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8" name="Connecteur droit avec flèche 6">
            <a:extLst>
              <a:ext uri="{FF2B5EF4-FFF2-40B4-BE49-F238E27FC236}">
                <a16:creationId xmlns:a16="http://schemas.microsoft.com/office/drawing/2014/main" id="{21205DE1-0CA9-423C-B952-046545846DF2}"/>
              </a:ext>
            </a:extLst>
          </p:cNvPr>
          <p:cNvCxnSpPr>
            <a:cxnSpLocks/>
          </p:cNvCxnSpPr>
          <p:nvPr/>
        </p:nvCxnSpPr>
        <p:spPr>
          <a:xfrm>
            <a:off x="805387" y="4764253"/>
            <a:ext cx="793090" cy="158502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6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03" y="2673635"/>
            <a:ext cx="7392272" cy="36592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03" y="496960"/>
            <a:ext cx="4517338" cy="1836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112" y="496960"/>
            <a:ext cx="5809605" cy="3006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8267" y="4503236"/>
            <a:ext cx="474345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62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771" y="506776"/>
            <a:ext cx="9855160" cy="52550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9807" y="5904507"/>
            <a:ext cx="59711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b="1" dirty="0"/>
              <a:t>https://www.klascement.net/</a:t>
            </a:r>
          </a:p>
        </p:txBody>
      </p:sp>
    </p:spTree>
    <p:extLst>
      <p:ext uri="{BB962C8B-B14F-4D97-AF65-F5344CB8AC3E}">
        <p14:creationId xmlns:p14="http://schemas.microsoft.com/office/powerpoint/2010/main" val="31224755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086080" y="314445"/>
            <a:ext cx="4675742" cy="28681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14" y="3182607"/>
            <a:ext cx="7393303" cy="3425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197" y="217114"/>
            <a:ext cx="5837505" cy="5618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941" y="4707608"/>
            <a:ext cx="2192012" cy="215039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Rectangle 6"/>
          <p:cNvSpPr/>
          <p:nvPr/>
        </p:nvSpPr>
        <p:spPr>
          <a:xfrm>
            <a:off x="8674411" y="6033823"/>
            <a:ext cx="3369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800" dirty="0"/>
              <a:t>http://lumi.education/</a:t>
            </a:r>
          </a:p>
        </p:txBody>
      </p:sp>
    </p:spTree>
    <p:extLst>
      <p:ext uri="{BB962C8B-B14F-4D97-AF65-F5344CB8AC3E}">
        <p14:creationId xmlns:p14="http://schemas.microsoft.com/office/powerpoint/2010/main" val="2819348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36" y="557170"/>
            <a:ext cx="8246011" cy="53142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87227" y="6021856"/>
            <a:ext cx="3785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/>
              <a:t>https://h5p.org/oer-hub-coming</a:t>
            </a:r>
          </a:p>
        </p:txBody>
      </p:sp>
      <p:pic>
        <p:nvPicPr>
          <p:cNvPr id="6" name="Picture 5" descr="Hypertext – LinhLuu's.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114" y="5973144"/>
            <a:ext cx="885636" cy="6553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18E2E1-21CF-415B-8CA6-4B067EE751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4050">
            <a:off x="9122606" y="1464542"/>
            <a:ext cx="2517673" cy="1590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F8B1DF-5BC8-4E74-BA3A-29D616633BF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112" y="3579418"/>
            <a:ext cx="2274238" cy="573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9C2A91-1D68-4C3E-94AE-52DAC58E84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1131" y="557170"/>
            <a:ext cx="908502" cy="7297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AB8B72B-13EC-460D-8F55-39CCF447189E}"/>
              </a:ext>
            </a:extLst>
          </p:cNvPr>
          <p:cNvSpPr/>
          <p:nvPr/>
        </p:nvSpPr>
        <p:spPr>
          <a:xfrm>
            <a:off x="9269885" y="760664"/>
            <a:ext cx="1361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/>
              <a:t>@H5PCom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49091-949B-4C08-A1B2-FD16B9C1878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204" y="4829936"/>
            <a:ext cx="3843670" cy="157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69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6136" y="4570593"/>
            <a:ext cx="3662004" cy="1371600"/>
          </a:xfrm>
        </p:spPr>
        <p:txBody>
          <a:bodyPr rtlCol="0">
            <a:noAutofit/>
          </a:bodyPr>
          <a:lstStyle/>
          <a:p>
            <a:pPr algn="ctr" rtl="0"/>
            <a:r>
              <a:rPr lang="fr-CA" sz="7200" b="1" dirty="0"/>
              <a:t>Q&amp;A</a:t>
            </a:r>
            <a:endParaRPr lang="fr" sz="7200" b="1" dirty="0"/>
          </a:p>
        </p:txBody>
      </p:sp>
      <p:pic>
        <p:nvPicPr>
          <p:cNvPr id="6" name="Picture 6" descr="C:\Users\belhadjt\AppData\Local\Microsoft\Windows\Temporary Internet Files\Content.IE5\A9Z81K09\MC900078622[1].wmf">
            <a:extLst>
              <a:ext uri="{FF2B5EF4-FFF2-40B4-BE49-F238E27FC236}">
                <a16:creationId xmlns:a16="http://schemas.microsoft.com/office/drawing/2014/main" id="{95D37D5A-1419-429A-ACFE-412D5394E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2435" y="949037"/>
            <a:ext cx="2176934" cy="4683199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BE718D9-44A1-4F43-BE05-3C792614C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998" y="949037"/>
            <a:ext cx="1761332" cy="181417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>
            <a:extLst>
              <a:ext uri="{FF2B5EF4-FFF2-40B4-BE49-F238E27FC236}">
                <a16:creationId xmlns:a16="http://schemas.microsoft.com/office/drawing/2014/main" id="{2969FE54-B607-4FE7-9202-749D4A31879A}"/>
              </a:ext>
            </a:extLst>
          </p:cNvPr>
          <p:cNvSpPr txBox="1">
            <a:spLocks/>
          </p:cNvSpPr>
          <p:nvPr/>
        </p:nvSpPr>
        <p:spPr>
          <a:xfrm>
            <a:off x="2213272" y="4352926"/>
            <a:ext cx="6516470" cy="19613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b="1" i="1" cap="all" spc="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Tami </a:t>
            </a:r>
            <a:r>
              <a:rPr lang="en-US" sz="3200" b="1" i="1" cap="all" spc="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Belhadj</a:t>
            </a:r>
            <a:endParaRPr lang="en-US" sz="3200" b="1" i="1" cap="all" spc="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b="1" i="1" cap="all" spc="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Techno-Pedagogical Consultant</a:t>
            </a:r>
          </a:p>
          <a:p>
            <a:pPr algn="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b="1" i="1" spc="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tami.belhadj@gmail.com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70B43B-0F8B-4D3E-808A-4771A3043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462" y="4258899"/>
            <a:ext cx="2063210" cy="2037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E648FB-5EFA-412C-A728-D0140E445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22" y="770564"/>
            <a:ext cx="5505030" cy="1338272"/>
          </a:xfrm>
          <a:prstGeom prst="rect">
            <a:avLst/>
          </a:prstGeom>
        </p:spPr>
      </p:pic>
      <p:pic>
        <p:nvPicPr>
          <p:cNvPr id="2" name="Picture 1" descr="Thank You clip ar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812" y="770564"/>
            <a:ext cx="4693860" cy="324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15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0"/>
          <p:cNvSpPr txBox="1">
            <a:spLocks noGrp="1"/>
          </p:cNvSpPr>
          <p:nvPr>
            <p:ph type="title"/>
          </p:nvPr>
        </p:nvSpPr>
        <p:spPr>
          <a:xfrm>
            <a:off x="385012" y="5872364"/>
            <a:ext cx="8560979" cy="79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fr-CA" b="1" dirty="0">
                <a:latin typeface="+mn-lt"/>
                <a:sym typeface="Trebuchet MS"/>
              </a:rPr>
              <a:t>Classroom </a:t>
            </a:r>
            <a:r>
              <a:rPr lang="fr-CA" b="1" dirty="0" err="1">
                <a:latin typeface="+mn-lt"/>
                <a:sym typeface="Trebuchet MS"/>
              </a:rPr>
              <a:t>Technology</a:t>
            </a:r>
            <a:endParaRPr b="1" dirty="0">
              <a:latin typeface="+mn-lt"/>
              <a:sym typeface="Trebuchet MS"/>
            </a:endParaRPr>
          </a:p>
        </p:txBody>
      </p:sp>
      <p:pic>
        <p:nvPicPr>
          <p:cNvPr id="334" name="Google Shape;33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012" y="375467"/>
            <a:ext cx="6309706" cy="527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5641" y="375467"/>
            <a:ext cx="1505353" cy="3080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41918" y="435427"/>
            <a:ext cx="2066411" cy="248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42000" y="3731509"/>
            <a:ext cx="1903991" cy="190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91669" y="5317969"/>
            <a:ext cx="1437777" cy="118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22090" y="3277971"/>
            <a:ext cx="1875610" cy="1582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515043" y="5320360"/>
            <a:ext cx="1107114" cy="907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1"/>
          <p:cNvSpPr txBox="1">
            <a:spLocks noGrp="1"/>
          </p:cNvSpPr>
          <p:nvPr>
            <p:ph type="title"/>
          </p:nvPr>
        </p:nvSpPr>
        <p:spPr>
          <a:xfrm>
            <a:off x="699106" y="326571"/>
            <a:ext cx="8596668" cy="696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fr-CA" b="1" dirty="0">
                <a:latin typeface="+mn-lt"/>
                <a:sym typeface="Trebuchet MS"/>
              </a:rPr>
              <a:t>21st Century Classroom</a:t>
            </a:r>
            <a:endParaRPr b="1" dirty="0">
              <a:latin typeface="+mn-lt"/>
              <a:sym typeface="Trebuchet MS"/>
            </a:endParaRPr>
          </a:p>
        </p:txBody>
      </p:sp>
      <p:pic>
        <p:nvPicPr>
          <p:cNvPr id="346" name="Google Shape;34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597" y="1023257"/>
            <a:ext cx="11683694" cy="5506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46"/>
          <p:cNvGrpSpPr/>
          <p:nvPr/>
        </p:nvGrpSpPr>
        <p:grpSpPr>
          <a:xfrm>
            <a:off x="4541175" y="1337321"/>
            <a:ext cx="7561208" cy="5342005"/>
            <a:chOff x="4541175" y="1337321"/>
            <a:chExt cx="7561208" cy="5342005"/>
          </a:xfrm>
        </p:grpSpPr>
        <p:pic>
          <p:nvPicPr>
            <p:cNvPr id="388" name="Google Shape;388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41175" y="3039762"/>
              <a:ext cx="7561208" cy="36395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Google Shape;389;p46"/>
            <p:cNvSpPr txBox="1"/>
            <p:nvPr/>
          </p:nvSpPr>
          <p:spPr>
            <a:xfrm>
              <a:off x="5837914" y="2640176"/>
              <a:ext cx="42062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1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Source: www.openstack.org/software/</a:t>
              </a:r>
              <a:endParaRPr/>
            </a:p>
          </p:txBody>
        </p:sp>
        <p:pic>
          <p:nvPicPr>
            <p:cNvPr id="390" name="Google Shape;390;p4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61481" y="1337321"/>
              <a:ext cx="2602514" cy="12020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1" name="Google Shape;391;p46"/>
          <p:cNvSpPr txBox="1">
            <a:spLocks noGrp="1"/>
          </p:cNvSpPr>
          <p:nvPr>
            <p:ph type="title"/>
          </p:nvPr>
        </p:nvSpPr>
        <p:spPr>
          <a:xfrm>
            <a:off x="5773597" y="592417"/>
            <a:ext cx="5890260" cy="694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fr-CA" b="1" dirty="0">
                <a:latin typeface="+mn-lt"/>
                <a:sym typeface="Trebuchet MS"/>
              </a:rPr>
              <a:t>Cloud </a:t>
            </a:r>
            <a:r>
              <a:rPr lang="fr-CA" b="1" dirty="0" err="1">
                <a:latin typeface="+mn-lt"/>
                <a:sym typeface="Trebuchet MS"/>
              </a:rPr>
              <a:t>Computing</a:t>
            </a:r>
            <a:endParaRPr b="1" dirty="0">
              <a:latin typeface="+mn-lt"/>
              <a:sym typeface="Trebuchet MS"/>
            </a:endParaRPr>
          </a:p>
        </p:txBody>
      </p:sp>
      <p:pic>
        <p:nvPicPr>
          <p:cNvPr id="392" name="Google Shape;392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272" y="315310"/>
            <a:ext cx="5070064" cy="361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1535" y="4114856"/>
            <a:ext cx="2999119" cy="244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77655" y="1538485"/>
            <a:ext cx="1703239" cy="1249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7" descr="Image result for usd drive"/>
          <p:cNvSpPr/>
          <p:nvPr/>
        </p:nvSpPr>
        <p:spPr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00" name="Google Shape;400;p47" descr="Image result for usd drive"/>
          <p:cNvSpPr/>
          <p:nvPr/>
        </p:nvSpPr>
        <p:spPr>
          <a:xfrm>
            <a:off x="1293167" y="312738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01" name="Google Shape;401;p47" descr="Image result for dropbox"/>
          <p:cNvSpPr/>
          <p:nvPr/>
        </p:nvSpPr>
        <p:spPr>
          <a:xfrm>
            <a:off x="1445567" y="465138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02" name="Google Shape;402;p47" descr="http://qzprod.files.wordpress.com/2013/02/dropbox-logo.png?w=1024&amp;h=3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5567" y="1958483"/>
            <a:ext cx="1574068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7" descr="http://www.case.edu/its/media/caseedu/its-media-library/google_drive_logo_396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5609" y="2906248"/>
            <a:ext cx="879231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7"/>
          <p:cNvPicPr preferRelativeResize="0">
            <a:picLocks noGrp="1"/>
          </p:cNvPicPr>
          <p:nvPr>
            <p:ph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764504" y="589564"/>
            <a:ext cx="1015070" cy="725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7" descr="https://lh6.googleusercontent.com/-aIo2RpDJRjg/AAAAAAAAAAI/AAAAAAAAAC8/MuJDo21sY78/photo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29056" y="4255149"/>
            <a:ext cx="643431" cy="643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7" descr="https://blog.dlvrit.com/wp-content/uploads/Cloud-Storage-Comparison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49632" y="312738"/>
            <a:ext cx="6629400" cy="6197261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7"/>
          <p:cNvSpPr txBox="1"/>
          <p:nvPr/>
        </p:nvSpPr>
        <p:spPr>
          <a:xfrm>
            <a:off x="3160955" y="6524337"/>
            <a:ext cx="7766875" cy="333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Source : https://blog.dlvrit.com/2015/04/google-vs-dropbox-cloud-storage/</a:t>
            </a:r>
            <a:endParaRPr/>
          </a:p>
        </p:txBody>
      </p:sp>
      <p:pic>
        <p:nvPicPr>
          <p:cNvPr id="408" name="Google Shape;408;p47" descr="http://www.guidingtech.com/assets/postimages/2012/10/apple-icloud-logo1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79575" y="5435557"/>
            <a:ext cx="1012419" cy="754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E-LEARNING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60956" y="1970126"/>
            <a:ext cx="11049126" cy="359931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Learning on your own using digital instructional material.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b="1" dirty="0"/>
              <a:t>OFF LINE	</a:t>
            </a:r>
            <a:r>
              <a:rPr lang="en-US" b="1" dirty="0"/>
              <a:t>							</a:t>
            </a:r>
            <a:r>
              <a:rPr lang="en-US" sz="2400" b="1" dirty="0"/>
              <a:t>ON LINE</a:t>
            </a:r>
            <a:endParaRPr lang="en-US" sz="2400" dirty="0"/>
          </a:p>
          <a:p>
            <a:pPr lvl="0"/>
            <a:r>
              <a:rPr lang="en-US" dirty="0" err="1"/>
              <a:t>Mutlimedia</a:t>
            </a:r>
            <a:r>
              <a:rPr lang="en-US" dirty="0"/>
              <a:t> on CD							- Web based</a:t>
            </a:r>
          </a:p>
          <a:p>
            <a:r>
              <a:rPr lang="en-US" dirty="0"/>
              <a:t>Downloadable content</a:t>
            </a:r>
            <a:r>
              <a:rPr lang="fr-CA" dirty="0"/>
              <a:t>							- </a:t>
            </a:r>
            <a:r>
              <a:rPr lang="en-US" dirty="0"/>
              <a:t>Asynchronous</a:t>
            </a:r>
          </a:p>
          <a:p>
            <a:pPr lvl="0"/>
            <a:r>
              <a:rPr lang="fr-CA" dirty="0"/>
              <a:t>Simulation software							- Webinar</a:t>
            </a:r>
          </a:p>
          <a:p>
            <a:pPr marL="0" indent="0">
              <a:buNone/>
            </a:pPr>
            <a:r>
              <a:rPr lang="en-US" dirty="0"/>
              <a:t>									</a:t>
            </a:r>
            <a:r>
              <a:rPr lang="fr-CA" dirty="0"/>
              <a:t>- </a:t>
            </a:r>
            <a:r>
              <a:rPr lang="fr-CA" dirty="0" err="1"/>
              <a:t>Socialmedia</a:t>
            </a:r>
            <a:r>
              <a:rPr lang="fr-CA" dirty="0"/>
              <a:t> </a:t>
            </a:r>
            <a:r>
              <a:rPr lang="fr-CA" dirty="0" err="1"/>
              <a:t>enabled</a:t>
            </a:r>
            <a:r>
              <a:rPr lang="fr-CA" dirty="0"/>
              <a:t>							</a:t>
            </a:r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9617725" y="45360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138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3637812"/>
              </p:ext>
            </p:extLst>
          </p:nvPr>
        </p:nvGraphicFramePr>
        <p:xfrm>
          <a:off x="4278618" y="2656787"/>
          <a:ext cx="3634763" cy="3349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Bitmap Image" r:id="rId4" imgW="1228571" imgH="1123810" progId="Paint.Picture">
                  <p:embed/>
                </p:oleObj>
              </mc:Choice>
              <mc:Fallback>
                <p:oleObj name="Bitmap Image" r:id="rId4" imgW="1228571" imgH="1123810" progId="Paint.Picture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8618" y="2656787"/>
                        <a:ext cx="3634763" cy="33491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8127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8084" y="291663"/>
            <a:ext cx="3438095" cy="6133333"/>
          </a:xfrm>
          <a:prstGeom prst="rect">
            <a:avLst/>
          </a:prstGeom>
          <a:noFill/>
          <a:ln>
            <a:noFill/>
          </a:ln>
          <a:effectLst>
            <a:outerShdw blurRad="50800" dist="101600" dir="75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415" name="Google Shape;415;p48"/>
          <p:cNvGrpSpPr/>
          <p:nvPr/>
        </p:nvGrpSpPr>
        <p:grpSpPr>
          <a:xfrm>
            <a:off x="3842439" y="367862"/>
            <a:ext cx="6604844" cy="3606208"/>
            <a:chOff x="2535209" y="304800"/>
            <a:chExt cx="6437111" cy="3606208"/>
          </a:xfrm>
        </p:grpSpPr>
        <p:pic>
          <p:nvPicPr>
            <p:cNvPr id="416" name="Google Shape;416;p4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72000" y="304800"/>
              <a:ext cx="4400320" cy="1447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7" name="Google Shape;417;p48"/>
            <p:cNvSpPr/>
            <p:nvPr/>
          </p:nvSpPr>
          <p:spPr>
            <a:xfrm rot="3474024">
              <a:off x="3940324" y="983603"/>
              <a:ext cx="457200" cy="3570282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418" name="Google Shape;418;p48"/>
          <p:cNvGrpSpPr/>
          <p:nvPr/>
        </p:nvGrpSpPr>
        <p:grpSpPr>
          <a:xfrm>
            <a:off x="2265658" y="3111062"/>
            <a:ext cx="8009945" cy="3581401"/>
            <a:chOff x="962375" y="3047999"/>
            <a:chExt cx="8009945" cy="3581401"/>
          </a:xfrm>
        </p:grpSpPr>
        <p:pic>
          <p:nvPicPr>
            <p:cNvPr id="419" name="Google Shape;419;p4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72000" y="3047999"/>
              <a:ext cx="4400320" cy="3581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0" name="Google Shape;420;p48"/>
            <p:cNvSpPr/>
            <p:nvPr/>
          </p:nvSpPr>
          <p:spPr>
            <a:xfrm rot="6354509">
              <a:off x="2574847" y="2835510"/>
              <a:ext cx="457200" cy="3698473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9050" cap="rnd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0F4EB86B-3E24-4763-ADD4-E8958A779C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2988" y="1891364"/>
            <a:ext cx="2333625" cy="666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B4028482-F53A-4442-AB14-9B7A43F44F9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801</Words>
  <Application>Microsoft Office PowerPoint</Application>
  <PresentationFormat>Widescreen</PresentationFormat>
  <Paragraphs>173</Paragraphs>
  <Slides>38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Arial</vt:lpstr>
      <vt:lpstr>Calibri</vt:lpstr>
      <vt:lpstr>Courier New</vt:lpstr>
      <vt:lpstr>Roboto</vt:lpstr>
      <vt:lpstr>Source Sans Pro Web</vt:lpstr>
      <vt:lpstr>Times New Roman</vt:lpstr>
      <vt:lpstr>Trebuchet MS</vt:lpstr>
      <vt:lpstr>Tw Cen MT</vt:lpstr>
      <vt:lpstr>Tw Cen MT Condensed</vt:lpstr>
      <vt:lpstr>Verdana</vt:lpstr>
      <vt:lpstr>Wingdings</vt:lpstr>
      <vt:lpstr>Wingdings 3</vt:lpstr>
      <vt:lpstr>Integral</vt:lpstr>
      <vt:lpstr>Bitmap Image</vt:lpstr>
      <vt:lpstr>Create and share interactive content with H5P</vt:lpstr>
      <vt:lpstr>PRESENTATION OUTLINE</vt:lpstr>
      <vt:lpstr>CLASSROOM TRAINING</vt:lpstr>
      <vt:lpstr>Classroom Technology</vt:lpstr>
      <vt:lpstr>21st Century Classroom</vt:lpstr>
      <vt:lpstr>Cloud Computing</vt:lpstr>
      <vt:lpstr>PowerPoint Presentation</vt:lpstr>
      <vt:lpstr>E-LEARNING</vt:lpstr>
      <vt:lpstr>PowerPoint Presentation</vt:lpstr>
      <vt:lpstr>BLENDED LEARNING (Hybrid)</vt:lpstr>
      <vt:lpstr>VIRTUAL TRAINING</vt:lpstr>
      <vt:lpstr>TRAINING MODALITIES</vt:lpstr>
      <vt:lpstr>LMS functionality</vt:lpstr>
      <vt:lpstr>TOOLS AND IMPLEMENTATION OPTIONS </vt:lpstr>
      <vt:lpstr>Power Point as visual support</vt:lpstr>
      <vt:lpstr>LMS interoperability</vt:lpstr>
      <vt:lpstr>PowerPoint Presentation</vt:lpstr>
      <vt:lpstr>PowerPoint Presentation</vt:lpstr>
      <vt:lpstr>H5P Content Types</vt:lpstr>
      <vt:lpstr>H5P Content Types</vt:lpstr>
      <vt:lpstr>Image pairing</vt:lpstr>
      <vt:lpstr>Memory game</vt:lpstr>
      <vt:lpstr>Drag and drop</vt:lpstr>
      <vt:lpstr>Flash card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Q&amp;A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2020-10-21T00:34:36Z</dcterms:created>
  <dcterms:modified xsi:type="dcterms:W3CDTF">2020-11-02T14:52:45Z</dcterms:modified>
</cp:coreProperties>
</file>