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9"/>
  </p:normalViewPr>
  <p:slideViewPr>
    <p:cSldViewPr snapToGrid="0" snapToObjects="1">
      <p:cViewPr varScale="1">
        <p:scale>
          <a:sx n="79" d="100"/>
          <a:sy n="79" d="100"/>
        </p:scale>
        <p:origin x="2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000461-0021-000138.jpg" descr="000461-0021-0001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7714" y="-5551"/>
            <a:ext cx="13868134" cy="997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657487"/>
            <a:ext cx="11607801" cy="461062"/>
          </a:xfrm>
          <a:prstGeom prst="rect">
            <a:avLst/>
          </a:prstGeom>
        </p:spPr>
        <p:txBody>
          <a:bodyPr anchor="b"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sz="2300" b="1">
                <a:solidFill>
                  <a:srgbClr val="FFFFFF"/>
                </a:solidFill>
              </a:defRPr>
            </a:lvl1pPr>
            <a:lvl2pPr marL="673100" indent="-292100" defTabSz="563540">
              <a:lnSpc>
                <a:spcPct val="100000"/>
              </a:lnSpc>
              <a:spcBef>
                <a:spcPts val="0"/>
              </a:spcBef>
              <a:defRPr sz="2300" b="1">
                <a:solidFill>
                  <a:srgbClr val="FFFFFF"/>
                </a:solidFill>
              </a:defRPr>
            </a:lvl2pPr>
            <a:lvl3pPr marL="1054100" indent="-292100" defTabSz="563540">
              <a:lnSpc>
                <a:spcPct val="100000"/>
              </a:lnSpc>
              <a:spcBef>
                <a:spcPts val="0"/>
              </a:spcBef>
              <a:defRPr sz="2300" b="1">
                <a:solidFill>
                  <a:srgbClr val="FFFFFF"/>
                </a:solidFill>
              </a:defRPr>
            </a:lvl3pPr>
            <a:lvl4pPr marL="1435100" indent="-292100" defTabSz="563540">
              <a:lnSpc>
                <a:spcPct val="100000"/>
              </a:lnSpc>
              <a:spcBef>
                <a:spcPts val="0"/>
              </a:spcBef>
              <a:defRPr sz="2300" b="1">
                <a:solidFill>
                  <a:srgbClr val="FFFFFF"/>
                </a:solidFill>
              </a:defRPr>
            </a:lvl4pPr>
            <a:lvl5pPr marL="1816100" indent="-292100" defTabSz="563540">
              <a:lnSpc>
                <a:spcPct val="100000"/>
              </a:lnSpc>
              <a:spcBef>
                <a:spcPts val="0"/>
              </a:spcBef>
              <a:defRPr sz="2300" b="1">
                <a:solidFill>
                  <a:srgbClr val="FFFFFF"/>
                </a:solidFill>
              </a:defRPr>
            </a:lvl5pPr>
          </a:lstStyle>
          <a:p>
            <a:r>
              <a:t>Auteur et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Titre de présentation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9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>
                <a:solidFill>
                  <a:srgbClr val="FFFFFF"/>
                </a:solidFill>
              </a:defRPr>
            </a:lvl1pPr>
          </a:lstStyle>
          <a:p>
            <a:r>
              <a:t>Titre de présentation</a:t>
            </a:r>
          </a:p>
        </p:txBody>
      </p:sp>
      <p:sp>
        <p:nvSpPr>
          <p:cNvPr id="15" name="Texte niveau 1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>
                <a:solidFill>
                  <a:srgbClr val="FFFFFF"/>
                </a:solidFill>
              </a:defRPr>
            </a:lvl1pPr>
          </a:lstStyle>
          <a:p>
            <a:r>
              <a:t>Sous-titre de présentation</a:t>
            </a:r>
          </a:p>
        </p:txBody>
      </p:sp>
      <p:sp>
        <p:nvSpPr>
          <p:cNvPr id="1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201"/>
            <a:ext cx="297892" cy="28747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9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Déclaration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6209979"/>
            <a:ext cx="11607800" cy="67180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algn="ctr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algn="ctr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algn="ctr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algn="ctr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Détails des faits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" name="Texte niveau 1…"/>
          <p:cNvSpPr txBox="1">
            <a:spLocks noGrp="1"/>
          </p:cNvSpPr>
          <p:nvPr>
            <p:ph type="body" idx="21" hasCustomPrompt="1"/>
          </p:nvPr>
        </p:nvSpPr>
        <p:spPr>
          <a:xfrm>
            <a:off x="698500" y="999064"/>
            <a:ext cx="11607800" cy="5210917"/>
          </a:xfrm>
          <a:prstGeom prst="rect">
            <a:avLst/>
          </a:prstGeom>
        </p:spPr>
        <p:txBody>
          <a:bodyPr anchor="b"/>
          <a:lstStyle/>
          <a:p>
            <a:pPr marL="0" lvl="4" indent="2121408" algn="ctr" defTabSz="762929">
              <a:lnSpc>
                <a:spcPct val="80000"/>
              </a:lnSpc>
              <a:spcBef>
                <a:spcPts val="0"/>
              </a:spcBef>
              <a:buSzTx/>
              <a:buNone/>
              <a:defRPr sz="7700" b="1" spc="-100"/>
            </a:pPr>
            <a:r>
              <a:t>100 %
</a:t>
            </a:r>
          </a:p>
        </p:txBody>
      </p:sp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228600" indent="-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2286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2286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286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286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 Citation intéressante 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8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60"/>
          </a:xfrm>
          <a:prstGeom prst="rect">
            <a:avLst/>
          </a:prstGeom>
        </p:spPr>
        <p:txBody>
          <a:bodyPr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</a:lstStyle>
          <a:p>
            <a:r>
              <a:t>Attribution</a:t>
            </a:r>
          </a:p>
        </p:txBody>
      </p:sp>
      <p:sp>
        <p:nvSpPr>
          <p:cNvPr id="11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mage"/>
          <p:cNvSpPr>
            <a:spLocks noGrp="1"/>
          </p:cNvSpPr>
          <p:nvPr>
            <p:ph type="pic" idx="21"/>
          </p:nvPr>
        </p:nvSpPr>
        <p:spPr>
          <a:xfrm>
            <a:off x="-2082800" y="687557"/>
            <a:ext cx="11165190" cy="8373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Image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" name="Image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201"/>
            <a:ext cx="297892" cy="2874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000461-0021-000138.jpg" descr="000461-0021-0001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7714" y="-5551"/>
            <a:ext cx="13868134" cy="9973499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itre de présentation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>
                <a:solidFill>
                  <a:srgbClr val="FFFFFF"/>
                </a:solidFill>
              </a:defRPr>
            </a:lvl1pPr>
          </a:lstStyle>
          <a:p>
            <a:r>
              <a:t>Titre de présentation</a:t>
            </a:r>
          </a:p>
        </p:txBody>
      </p:sp>
      <p:sp>
        <p:nvSpPr>
          <p:cNvPr id="25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Sous-titre de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" name="Auteur et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498" y="571500"/>
            <a:ext cx="11607805" cy="461060"/>
          </a:xfrm>
          <a:prstGeom prst="rect">
            <a:avLst/>
          </a:prstGeom>
        </p:spPr>
        <p:txBody>
          <a:bodyPr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</a:lstStyle>
          <a:p>
            <a:r>
              <a:t>Auteur et date</a:t>
            </a:r>
          </a:p>
        </p:txBody>
      </p:sp>
      <p:sp>
        <p:nvSpPr>
          <p:cNvPr id="2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201"/>
            <a:ext cx="297892" cy="28747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hoto - a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10457886_1434x1669.jpeg"/>
          <p:cNvSpPr>
            <a:spLocks noGrp="1"/>
          </p:cNvSpPr>
          <p:nvPr>
            <p:ph type="pic" idx="21"/>
          </p:nvPr>
        </p:nvSpPr>
        <p:spPr>
          <a:xfrm>
            <a:off x="5319128" y="495298"/>
            <a:ext cx="7543803" cy="87800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Sous-titre de la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3"/>
            <a:ext cx="5105400" cy="4387468"/>
          </a:xfrm>
          <a:prstGeom prst="rect">
            <a:avLst/>
          </a:prstGeom>
        </p:spPr>
        <p:txBody>
          <a:bodyPr anchor="b"/>
          <a:lstStyle/>
          <a:p>
            <a:r>
              <a:t>Titre de diapositive</a:t>
            </a:r>
          </a:p>
        </p:txBody>
      </p:sp>
      <p:sp>
        <p:nvSpPr>
          <p:cNvPr id="3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ous-titre de la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498" y="1412977"/>
            <a:ext cx="11607805" cy="671805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Sous-titre de la diapositive</a:t>
            </a:r>
          </a:p>
        </p:txBody>
      </p:sp>
      <p:sp>
        <p:nvSpPr>
          <p:cNvPr id="46" name="Titre de diapositiv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4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6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1412977"/>
            <a:ext cx="5105400" cy="671805"/>
          </a:xfrm>
          <a:prstGeom prst="rect">
            <a:avLst/>
          </a:prstGeom>
        </p:spPr>
        <p:txBody>
          <a:bodyPr/>
          <a:lstStyle>
            <a:lvl1pPr marL="0" indent="0" defTabSz="475487">
              <a:lnSpc>
                <a:spcPct val="100000"/>
              </a:lnSpc>
              <a:spcBef>
                <a:spcPts val="0"/>
              </a:spcBef>
              <a:buSzTx/>
              <a:buNone/>
              <a:defRPr b="1"/>
            </a:lvl1pPr>
            <a:lvl2pPr defTabSz="475487">
              <a:lnSpc>
                <a:spcPct val="100000"/>
              </a:lnSpc>
              <a:spcBef>
                <a:spcPts val="0"/>
              </a:spcBef>
              <a:defRPr b="1"/>
            </a:lvl2pPr>
            <a:lvl3pPr defTabSz="475487">
              <a:lnSpc>
                <a:spcPct val="100000"/>
              </a:lnSpc>
              <a:spcBef>
                <a:spcPts val="0"/>
              </a:spcBef>
              <a:defRPr b="1"/>
            </a:lvl3pPr>
            <a:lvl4pPr defTabSz="475487">
              <a:lnSpc>
                <a:spcPct val="100000"/>
              </a:lnSpc>
              <a:spcBef>
                <a:spcPts val="0"/>
              </a:spcBef>
              <a:defRPr b="1"/>
            </a:lvl4pPr>
            <a:lvl5pPr defTabSz="475487">
              <a:lnSpc>
                <a:spcPct val="100000"/>
              </a:lnSpc>
              <a:spcBef>
                <a:spcPts val="0"/>
              </a:spcBef>
              <a:defRPr b="1"/>
            </a:lvl5pPr>
          </a:lstStyle>
          <a:p>
            <a:r>
              <a:t>Sous-titre de la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" name="Texte niveau 1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698500" y="3480196"/>
            <a:ext cx="5105400" cy="5593163"/>
          </a:xfrm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</p:txBody>
      </p:sp>
      <p:sp>
        <p:nvSpPr>
          <p:cNvPr id="6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re de section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Titre de section</a:t>
            </a:r>
          </a:p>
        </p:txBody>
      </p:sp>
      <p:sp>
        <p:nvSpPr>
          <p:cNvPr id="7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re de diapositiv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82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1412977"/>
            <a:ext cx="11607801" cy="671805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defTabSz="587022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defTabSz="587022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defTabSz="587022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defTabSz="587022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Sous-titre de la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Agenda - titr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- titre</a:t>
            </a:r>
          </a:p>
        </p:txBody>
      </p:sp>
      <p:sp>
        <p:nvSpPr>
          <p:cNvPr id="91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1409700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defTabSz="587022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defTabSz="587022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defTabSz="587022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defTabSz="587022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Agenda - sous-titre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2" name="Texte niveau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100"/>
            </a:lvl1pPr>
          </a:lstStyle>
          <a:p>
            <a:r>
              <a:t>Points à l’ordre du jour</a:t>
            </a:r>
          </a:p>
        </p:txBody>
      </p:sp>
      <p:sp>
        <p:nvSpPr>
          <p:cNvPr id="9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562-0010-000007.jpg" descr="000562-0010-000007.jp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-1278303" y="-5168"/>
            <a:ext cx="15561406" cy="1007601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Titre de diapositive</a:t>
            </a:r>
          </a:p>
        </p:txBody>
      </p:sp>
      <p:sp>
        <p:nvSpPr>
          <p:cNvPr id="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201"/>
            <a:ext cx="297892" cy="28747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Henri Boudreault Ph. D. © 2020"/>
          <p:cNvSpPr txBox="1">
            <a:spLocks noGrp="1"/>
          </p:cNvSpPr>
          <p:nvPr>
            <p:ph type="body" sz="quarter" idx="1"/>
          </p:nvPr>
        </p:nvSpPr>
        <p:spPr>
          <a:xfrm>
            <a:off x="634999" y="8974987"/>
            <a:ext cx="8792521" cy="461062"/>
          </a:xfrm>
          <a:prstGeom prst="rect">
            <a:avLst/>
          </a:prstGeom>
        </p:spPr>
        <p:txBody>
          <a:bodyPr/>
          <a:lstStyle/>
          <a:p>
            <a:r>
              <a:t>Henri Boudreault Ph. D. © 2020</a:t>
            </a:r>
          </a:p>
        </p:txBody>
      </p:sp>
      <p:sp>
        <p:nvSpPr>
          <p:cNvPr id="154" name="Être présent à distance"/>
          <p:cNvSpPr txBox="1">
            <a:spLocks noGrp="1"/>
          </p:cNvSpPr>
          <p:nvPr>
            <p:ph type="title"/>
          </p:nvPr>
        </p:nvSpPr>
        <p:spPr>
          <a:xfrm>
            <a:off x="6591300" y="-800101"/>
            <a:ext cx="6148158" cy="3302002"/>
          </a:xfrm>
          <a:prstGeom prst="rect">
            <a:avLst/>
          </a:prstGeom>
          <a:effectLst>
            <a:outerShdw blurRad="177800" dist="25400" dir="3427317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100000"/>
              </a:lnSpc>
              <a:defRPr spc="-199"/>
            </a:pPr>
            <a:r>
              <a:t>Être présent </a:t>
            </a:r>
            <a:r>
              <a:rPr sz="4200" spc="-100"/>
              <a:t>à distance</a:t>
            </a:r>
          </a:p>
        </p:txBody>
      </p:sp>
      <p:grpSp>
        <p:nvGrpSpPr>
          <p:cNvPr id="157" name="Grouper"/>
          <p:cNvGrpSpPr/>
          <p:nvPr/>
        </p:nvGrpSpPr>
        <p:grpSpPr>
          <a:xfrm>
            <a:off x="8239051" y="2820660"/>
            <a:ext cx="2619920" cy="1366301"/>
            <a:chOff x="0" y="0"/>
            <a:chExt cx="2619918" cy="1366300"/>
          </a:xfrm>
        </p:grpSpPr>
        <p:pic>
          <p:nvPicPr>
            <p:cNvPr id="15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0783496">
              <a:off x="59007" y="283098"/>
              <a:ext cx="2501904" cy="800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Comment"/>
            <p:cNvSpPr txBox="1"/>
            <p:nvPr/>
          </p:nvSpPr>
          <p:spPr>
            <a:xfrm rot="20783496">
              <a:off x="403619" y="494980"/>
              <a:ext cx="1547880" cy="362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700" b="1" cap="sm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Comment</a:t>
              </a:r>
            </a:p>
          </p:txBody>
        </p:sp>
      </p:grpSp>
      <p:grpSp>
        <p:nvGrpSpPr>
          <p:cNvPr id="160" name="Grouper"/>
          <p:cNvGrpSpPr/>
          <p:nvPr/>
        </p:nvGrpSpPr>
        <p:grpSpPr>
          <a:xfrm>
            <a:off x="9115096" y="4368585"/>
            <a:ext cx="2595030" cy="1174427"/>
            <a:chOff x="0" y="0"/>
            <a:chExt cx="2595029" cy="1174426"/>
          </a:xfrm>
        </p:grpSpPr>
        <p:pic>
          <p:nvPicPr>
            <p:cNvPr id="15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1329438">
              <a:off x="46561" y="187160"/>
              <a:ext cx="2501906" cy="800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" name="Être"/>
            <p:cNvSpPr txBox="1"/>
            <p:nvPr/>
          </p:nvSpPr>
          <p:spPr>
            <a:xfrm rot="532626">
              <a:off x="661600" y="427750"/>
              <a:ext cx="1547881" cy="362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700" b="1" cap="sm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Être</a:t>
              </a:r>
            </a:p>
          </p:txBody>
        </p:sp>
      </p:grpSp>
      <p:grpSp>
        <p:nvGrpSpPr>
          <p:cNvPr id="163" name="Grouper"/>
          <p:cNvGrpSpPr/>
          <p:nvPr/>
        </p:nvGrpSpPr>
        <p:grpSpPr>
          <a:xfrm>
            <a:off x="8807321" y="5846381"/>
            <a:ext cx="2626380" cy="1489252"/>
            <a:chOff x="0" y="0"/>
            <a:chExt cx="2626378" cy="1489250"/>
          </a:xfrm>
        </p:grpSpPr>
        <p:pic>
          <p:nvPicPr>
            <p:cNvPr id="16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20591733">
              <a:off x="62237" y="344574"/>
              <a:ext cx="2501903" cy="800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" name="Présent"/>
            <p:cNvSpPr txBox="1"/>
            <p:nvPr/>
          </p:nvSpPr>
          <p:spPr>
            <a:xfrm rot="20591733">
              <a:off x="410278" y="575844"/>
              <a:ext cx="1547879" cy="362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700" b="1" cap="sm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Présent</a:t>
              </a:r>
            </a:p>
          </p:txBody>
        </p:sp>
      </p:grpSp>
      <p:grpSp>
        <p:nvGrpSpPr>
          <p:cNvPr id="166" name="Grouper"/>
          <p:cNvGrpSpPr/>
          <p:nvPr/>
        </p:nvGrpSpPr>
        <p:grpSpPr>
          <a:xfrm>
            <a:off x="8680540" y="7439700"/>
            <a:ext cx="2625942" cy="1471426"/>
            <a:chOff x="0" y="0"/>
            <a:chExt cx="2625941" cy="1471424"/>
          </a:xfrm>
        </p:grpSpPr>
        <p:pic>
          <p:nvPicPr>
            <p:cNvPr id="16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1780023">
              <a:off x="62018" y="335660"/>
              <a:ext cx="2501904" cy="8001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Autrement"/>
            <p:cNvSpPr txBox="1"/>
            <p:nvPr/>
          </p:nvSpPr>
          <p:spPr>
            <a:xfrm rot="980023">
              <a:off x="539029" y="554691"/>
              <a:ext cx="1547880" cy="362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700" b="1" cap="sm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Autrement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EBCA965-5C4D-8145-BAD5-80173DE6F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365">
            <a:off x="2254250" y="7324511"/>
            <a:ext cx="2095500" cy="8509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  <p:bldP spid="160" grpId="2" animBg="1" advAuto="0"/>
      <p:bldP spid="163" grpId="3" animBg="1" advAuto="0"/>
      <p:bldP spid="166" grpId="4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Rectangle Rectangle" descr="Rectangle Rectangl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451963">
            <a:off x="915981" y="848293"/>
            <a:ext cx="11154521" cy="831775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69" name="Com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89">
              <a:defRPr sz="5900" spc="-200">
                <a:solidFill>
                  <a:srgbClr val="5E5E5E"/>
                </a:solidFill>
              </a:defRPr>
            </a:lvl1pPr>
          </a:lstStyle>
          <a:p>
            <a:r>
              <a:t>Comment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451963">
            <a:off x="5468191" y="6100845"/>
            <a:ext cx="2460614" cy="2460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451963">
            <a:off x="1111328" y="4177215"/>
            <a:ext cx="5178835" cy="3464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451963">
            <a:off x="7000685" y="4686256"/>
            <a:ext cx="4948599" cy="2273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446158">
            <a:off x="4476750" y="1885950"/>
            <a:ext cx="5029199" cy="4643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  <p:bldP spid="172" grpId="3" animBg="1" advAuto="0"/>
      <p:bldP spid="173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Être"/>
          <p:cNvSpPr txBox="1">
            <a:spLocks noGrp="1"/>
          </p:cNvSpPr>
          <p:nvPr>
            <p:ph type="title"/>
          </p:nvPr>
        </p:nvSpPr>
        <p:spPr>
          <a:xfrm>
            <a:off x="571500" y="112681"/>
            <a:ext cx="11607800" cy="1016004"/>
          </a:xfrm>
          <a:prstGeom prst="rect">
            <a:avLst/>
          </a:prstGeom>
        </p:spPr>
        <p:txBody>
          <a:bodyPr/>
          <a:lstStyle>
            <a:lvl1pPr defTabSz="1716589">
              <a:defRPr sz="5900" spc="-200"/>
            </a:lvl1pPr>
          </a:lstStyle>
          <a:p>
            <a:r>
              <a:t>Être</a:t>
            </a:r>
          </a:p>
        </p:txBody>
      </p:sp>
      <p:pic>
        <p:nvPicPr>
          <p:cNvPr id="176" name="Rectangle Rectangle" descr="Rectangle Rectangl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390040">
            <a:off x="1140756" y="718315"/>
            <a:ext cx="11154520" cy="8317757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538077">
            <a:off x="6361055" y="4194900"/>
            <a:ext cx="1626495" cy="1626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332926">
            <a:off x="3482659" y="1849827"/>
            <a:ext cx="5988655" cy="5578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" name="Grouper"/>
          <p:cNvGrpSpPr/>
          <p:nvPr/>
        </p:nvGrpSpPr>
        <p:grpSpPr>
          <a:xfrm>
            <a:off x="5842770" y="1837178"/>
            <a:ext cx="2441584" cy="2638885"/>
            <a:chOff x="0" y="0"/>
            <a:chExt cx="2441583" cy="2638884"/>
          </a:xfrm>
        </p:grpSpPr>
        <p:sp>
          <p:nvSpPr>
            <p:cNvPr id="179" name="1. Comment vais-je donner accès aux savoirs à apprendre?"/>
            <p:cNvSpPr txBox="1"/>
            <p:nvPr/>
          </p:nvSpPr>
          <p:spPr>
            <a:xfrm rot="21377516">
              <a:off x="31663" y="73714"/>
              <a:ext cx="2313740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1. Comment vais-je donner accès aux savoirs à apprendre?</a:t>
              </a:r>
            </a:p>
          </p:txBody>
        </p:sp>
        <p:sp>
          <p:nvSpPr>
            <p:cNvPr id="180" name="Ligne"/>
            <p:cNvSpPr/>
            <p:nvPr/>
          </p:nvSpPr>
          <p:spPr>
            <a:xfrm rot="21408995">
              <a:off x="386476" y="341652"/>
              <a:ext cx="1994351" cy="224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7598"/>
                  </a:lnTo>
                  <a:lnTo>
                    <a:pt x="21600" y="7598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184" name="Grouper"/>
          <p:cNvGrpSpPr/>
          <p:nvPr/>
        </p:nvGrpSpPr>
        <p:grpSpPr>
          <a:xfrm>
            <a:off x="7605289" y="2029725"/>
            <a:ext cx="3364250" cy="2009653"/>
            <a:chOff x="0" y="0"/>
            <a:chExt cx="3364249" cy="2009652"/>
          </a:xfrm>
        </p:grpSpPr>
        <p:sp>
          <p:nvSpPr>
            <p:cNvPr id="182" name="2. Quelles sont les conditions technopédagogiques des apprenants?"/>
            <p:cNvSpPr txBox="1"/>
            <p:nvPr/>
          </p:nvSpPr>
          <p:spPr>
            <a:xfrm rot="21377518">
              <a:off x="822729" y="73381"/>
              <a:ext cx="2313740" cy="137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2. Quelles sont les conditions technopédagogiques des apprenants?</a:t>
              </a:r>
            </a:p>
          </p:txBody>
        </p:sp>
        <p:sp>
          <p:nvSpPr>
            <p:cNvPr id="183" name="Ligne"/>
            <p:cNvSpPr/>
            <p:nvPr/>
          </p:nvSpPr>
          <p:spPr>
            <a:xfrm rot="21408995">
              <a:off x="40349" y="375219"/>
              <a:ext cx="3283551" cy="1544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5011"/>
                  </a:lnTo>
                  <a:lnTo>
                    <a:pt x="21600" y="15011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187" name="Grouper"/>
          <p:cNvGrpSpPr/>
          <p:nvPr/>
        </p:nvGrpSpPr>
        <p:grpSpPr>
          <a:xfrm>
            <a:off x="8034478" y="3641363"/>
            <a:ext cx="3439181" cy="928103"/>
            <a:chOff x="-1" y="0"/>
            <a:chExt cx="3439179" cy="928101"/>
          </a:xfrm>
        </p:grpSpPr>
        <p:sp>
          <p:nvSpPr>
            <p:cNvPr id="185" name="3. Comment vais-je faire pour les motiver?"/>
            <p:cNvSpPr txBox="1"/>
            <p:nvPr/>
          </p:nvSpPr>
          <p:spPr>
            <a:xfrm rot="21377518">
              <a:off x="935613" y="74046"/>
              <a:ext cx="2313740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3. Comment vais-je faire pour les motiver?</a:t>
              </a:r>
            </a:p>
          </p:txBody>
        </p:sp>
        <p:sp>
          <p:nvSpPr>
            <p:cNvPr id="186" name="Ligne"/>
            <p:cNvSpPr/>
            <p:nvPr/>
          </p:nvSpPr>
          <p:spPr>
            <a:xfrm rot="21408995">
              <a:off x="10516" y="359770"/>
              <a:ext cx="3418146" cy="473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717"/>
                  </a:moveTo>
                  <a:lnTo>
                    <a:pt x="5651" y="4717"/>
                  </a:lnTo>
                  <a:lnTo>
                    <a:pt x="5651" y="21600"/>
                  </a:lnTo>
                  <a:lnTo>
                    <a:pt x="21600" y="2160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190" name="Grouper"/>
          <p:cNvGrpSpPr/>
          <p:nvPr/>
        </p:nvGrpSpPr>
        <p:grpSpPr>
          <a:xfrm>
            <a:off x="8118208" y="4793870"/>
            <a:ext cx="3670519" cy="1243175"/>
            <a:chOff x="0" y="0"/>
            <a:chExt cx="3670518" cy="1243174"/>
          </a:xfrm>
        </p:grpSpPr>
        <p:sp>
          <p:nvSpPr>
            <p:cNvPr id="188" name="4. Comment créer le besoin d’apprendre les savoirs?"/>
            <p:cNvSpPr txBox="1"/>
            <p:nvPr/>
          </p:nvSpPr>
          <p:spPr>
            <a:xfrm rot="21377518">
              <a:off x="1038654" y="73714"/>
              <a:ext cx="2313739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4. Comment créer le besoin d’apprendre les savoirs?</a:t>
              </a:r>
            </a:p>
          </p:txBody>
        </p:sp>
        <p:sp>
          <p:nvSpPr>
            <p:cNvPr id="189" name="Ligne"/>
            <p:cNvSpPr/>
            <p:nvPr/>
          </p:nvSpPr>
          <p:spPr>
            <a:xfrm rot="21408995">
              <a:off x="25058" y="140305"/>
              <a:ext cx="3620401" cy="1003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114" y="0"/>
                  </a:lnTo>
                  <a:lnTo>
                    <a:pt x="5114" y="21600"/>
                  </a:lnTo>
                  <a:lnTo>
                    <a:pt x="21600" y="21600"/>
                  </a:lnTo>
                  <a:lnTo>
                    <a:pt x="21600" y="6213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193" name="Grouper"/>
          <p:cNvGrpSpPr/>
          <p:nvPr/>
        </p:nvGrpSpPr>
        <p:grpSpPr>
          <a:xfrm>
            <a:off x="7937730" y="5355389"/>
            <a:ext cx="3790745" cy="1796805"/>
            <a:chOff x="0" y="-1"/>
            <a:chExt cx="3790744" cy="1796804"/>
          </a:xfrm>
        </p:grpSpPr>
        <p:sp>
          <p:nvSpPr>
            <p:cNvPr id="191" name="5. Comment organiser la formation pratique?"/>
            <p:cNvSpPr txBox="1"/>
            <p:nvPr/>
          </p:nvSpPr>
          <p:spPr>
            <a:xfrm rot="21377518">
              <a:off x="1173028" y="889178"/>
              <a:ext cx="2313740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5. Comment organiser la formation pratique?</a:t>
              </a:r>
            </a:p>
          </p:txBody>
        </p:sp>
        <p:sp>
          <p:nvSpPr>
            <p:cNvPr id="192" name="Ligne"/>
            <p:cNvSpPr/>
            <p:nvPr/>
          </p:nvSpPr>
          <p:spPr>
            <a:xfrm rot="21408995">
              <a:off x="41380" y="101726"/>
              <a:ext cx="3707985" cy="159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600" y="0"/>
                  </a:lnTo>
                  <a:lnTo>
                    <a:pt x="3600" y="21600"/>
                  </a:lnTo>
                  <a:lnTo>
                    <a:pt x="21600" y="21600"/>
                  </a:lnTo>
                  <a:lnTo>
                    <a:pt x="21600" y="14001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196" name="Grouper"/>
          <p:cNvGrpSpPr/>
          <p:nvPr/>
        </p:nvGrpSpPr>
        <p:grpSpPr>
          <a:xfrm>
            <a:off x="7028327" y="5755711"/>
            <a:ext cx="2598585" cy="2540330"/>
            <a:chOff x="0" y="-1"/>
            <a:chExt cx="2598583" cy="2540329"/>
          </a:xfrm>
        </p:grpSpPr>
        <p:sp>
          <p:nvSpPr>
            <p:cNvPr id="194" name="6. Comment rendre les apprenants plus autonomes?"/>
            <p:cNvSpPr txBox="1"/>
            <p:nvPr/>
          </p:nvSpPr>
          <p:spPr>
            <a:xfrm rot="21377518">
              <a:off x="192474" y="1396498"/>
              <a:ext cx="2313739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6. Comment rendre les apprenants plus autonomes?</a:t>
              </a:r>
            </a:p>
          </p:txBody>
        </p:sp>
        <p:sp>
          <p:nvSpPr>
            <p:cNvPr id="195" name="Ligne"/>
            <p:cNvSpPr/>
            <p:nvPr/>
          </p:nvSpPr>
          <p:spPr>
            <a:xfrm rot="21408995">
              <a:off x="64925" y="66688"/>
              <a:ext cx="2468731" cy="2406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7" y="0"/>
                  </a:moveTo>
                  <a:lnTo>
                    <a:pt x="5217" y="10763"/>
                  </a:lnTo>
                  <a:lnTo>
                    <a:pt x="0" y="1076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863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199" name="Grouper"/>
          <p:cNvGrpSpPr/>
          <p:nvPr/>
        </p:nvGrpSpPr>
        <p:grpSpPr>
          <a:xfrm>
            <a:off x="4072330" y="5947895"/>
            <a:ext cx="2956608" cy="2663329"/>
            <a:chOff x="0" y="0"/>
            <a:chExt cx="2956607" cy="2663328"/>
          </a:xfrm>
        </p:grpSpPr>
        <p:sp>
          <p:nvSpPr>
            <p:cNvPr id="197" name="7. Qu’est-ce que l’apprenant devra faire pour s’approprier les savoirs?"/>
            <p:cNvSpPr txBox="1"/>
            <p:nvPr/>
          </p:nvSpPr>
          <p:spPr>
            <a:xfrm rot="21377518">
              <a:off x="41929" y="1218345"/>
              <a:ext cx="2313740" cy="137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7. Qu’est-ce que l’apprenant devra faire pour s’approprier les savoirs?</a:t>
              </a:r>
            </a:p>
          </p:txBody>
        </p:sp>
        <p:sp>
          <p:nvSpPr>
            <p:cNvPr id="198" name="Ligne"/>
            <p:cNvSpPr/>
            <p:nvPr/>
          </p:nvSpPr>
          <p:spPr>
            <a:xfrm rot="21408995">
              <a:off x="113554" y="75217"/>
              <a:ext cx="2777113" cy="245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8996"/>
                  </a:lnTo>
                  <a:lnTo>
                    <a:pt x="16336" y="8996"/>
                  </a:lnTo>
                  <a:lnTo>
                    <a:pt x="16336" y="21600"/>
                  </a:lnTo>
                  <a:lnTo>
                    <a:pt x="0" y="21600"/>
                  </a:lnTo>
                  <a:lnTo>
                    <a:pt x="0" y="14058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202" name="Grouper"/>
          <p:cNvGrpSpPr/>
          <p:nvPr/>
        </p:nvGrpSpPr>
        <p:grpSpPr>
          <a:xfrm>
            <a:off x="1925085" y="5795413"/>
            <a:ext cx="4764320" cy="1697605"/>
            <a:chOff x="0" y="0"/>
            <a:chExt cx="4764319" cy="1697603"/>
          </a:xfrm>
        </p:grpSpPr>
        <p:sp>
          <p:nvSpPr>
            <p:cNvPr id="200" name="8. Qu’est-ce que je devrai faire pour que l’apprenant s’approprie les savoirs?"/>
            <p:cNvSpPr txBox="1"/>
            <p:nvPr/>
          </p:nvSpPr>
          <p:spPr>
            <a:xfrm rot="21377518">
              <a:off x="202152" y="219905"/>
              <a:ext cx="2313740" cy="137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8. Qu’est-ce que je devrai faire pour que l’apprenant s’approprie les savoirs?</a:t>
              </a:r>
            </a:p>
          </p:txBody>
        </p:sp>
        <p:sp>
          <p:nvSpPr>
            <p:cNvPr id="201" name="Ligne"/>
            <p:cNvSpPr/>
            <p:nvPr/>
          </p:nvSpPr>
          <p:spPr>
            <a:xfrm rot="21408995">
              <a:off x="36342" y="129157"/>
              <a:ext cx="4691634" cy="14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786" y="0"/>
                  </a:lnTo>
                  <a:lnTo>
                    <a:pt x="14786" y="16572"/>
                  </a:lnTo>
                  <a:lnTo>
                    <a:pt x="10716" y="16572"/>
                  </a:lnTo>
                  <a:lnTo>
                    <a:pt x="10716" y="21600"/>
                  </a:lnTo>
                  <a:lnTo>
                    <a:pt x="0" y="21600"/>
                  </a:lnTo>
                  <a:lnTo>
                    <a:pt x="0" y="8465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205" name="Grouper"/>
          <p:cNvGrpSpPr/>
          <p:nvPr/>
        </p:nvGrpSpPr>
        <p:grpSpPr>
          <a:xfrm>
            <a:off x="1852958" y="3857159"/>
            <a:ext cx="4321598" cy="1518364"/>
            <a:chOff x="0" y="0"/>
            <a:chExt cx="4321597" cy="1518363"/>
          </a:xfrm>
        </p:grpSpPr>
        <p:sp>
          <p:nvSpPr>
            <p:cNvPr id="203" name="9. Quelles ressources didactiques devrais-je concevoir pour aider l’apprenant?"/>
            <p:cNvSpPr txBox="1"/>
            <p:nvPr/>
          </p:nvSpPr>
          <p:spPr>
            <a:xfrm rot="21377518">
              <a:off x="56572" y="73381"/>
              <a:ext cx="2313738" cy="137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9. Quelles ressources didactiques devrais-je concevoir pour aider l’apprenant?</a:t>
              </a:r>
            </a:p>
          </p:txBody>
        </p:sp>
        <p:sp>
          <p:nvSpPr>
            <p:cNvPr id="204" name="Ligne"/>
            <p:cNvSpPr/>
            <p:nvPr/>
          </p:nvSpPr>
          <p:spPr>
            <a:xfrm rot="21408995">
              <a:off x="14142" y="760730"/>
              <a:ext cx="4293313" cy="628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208" name="Grouper"/>
          <p:cNvGrpSpPr/>
          <p:nvPr/>
        </p:nvGrpSpPr>
        <p:grpSpPr>
          <a:xfrm>
            <a:off x="2177992" y="2065555"/>
            <a:ext cx="3866857" cy="2665153"/>
            <a:chOff x="0" y="0"/>
            <a:chExt cx="3866856" cy="2665152"/>
          </a:xfrm>
        </p:grpSpPr>
        <p:sp>
          <p:nvSpPr>
            <p:cNvPr id="206" name="10. Comment vais-je répartir les moments et les temps de mes interventions?"/>
            <p:cNvSpPr txBox="1"/>
            <p:nvPr/>
          </p:nvSpPr>
          <p:spPr>
            <a:xfrm rot="21377518">
              <a:off x="41929" y="73381"/>
              <a:ext cx="2313739" cy="137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10. Comment vais-je répartir les moments et les temps de mes interventions?</a:t>
              </a:r>
            </a:p>
          </p:txBody>
        </p:sp>
        <p:sp>
          <p:nvSpPr>
            <p:cNvPr id="207" name="Ligne"/>
            <p:cNvSpPr/>
            <p:nvPr/>
          </p:nvSpPr>
          <p:spPr>
            <a:xfrm rot="21408995">
              <a:off x="126164" y="475557"/>
              <a:ext cx="3685536" cy="208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1843" y="21600"/>
                  </a:lnTo>
                  <a:lnTo>
                    <a:pt x="11843" y="10687"/>
                  </a:lnTo>
                  <a:lnTo>
                    <a:pt x="0" y="10687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  <p:bldP spid="184" grpId="2" animBg="1" advAuto="0"/>
      <p:bldP spid="187" grpId="3" animBg="1" advAuto="0"/>
      <p:bldP spid="190" grpId="4" animBg="1" advAuto="0"/>
      <p:bldP spid="193" grpId="5" animBg="1" advAuto="0"/>
      <p:bldP spid="196" grpId="6" animBg="1" advAuto="0"/>
      <p:bldP spid="199" grpId="7" animBg="1" advAuto="0"/>
      <p:bldP spid="202" grpId="8" animBg="1" advAuto="0"/>
      <p:bldP spid="205" grpId="9" animBg="1" advAuto="0"/>
      <p:bldP spid="208" grpId="1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résent"/>
          <p:cNvSpPr txBox="1">
            <a:spLocks noGrp="1"/>
          </p:cNvSpPr>
          <p:nvPr>
            <p:ph type="title"/>
          </p:nvPr>
        </p:nvSpPr>
        <p:spPr>
          <a:xfrm>
            <a:off x="698500" y="79711"/>
            <a:ext cx="11607800" cy="1016004"/>
          </a:xfrm>
          <a:prstGeom prst="rect">
            <a:avLst/>
          </a:prstGeom>
        </p:spPr>
        <p:txBody>
          <a:bodyPr/>
          <a:lstStyle>
            <a:lvl1pPr defTabSz="1716589">
              <a:defRPr sz="5900" spc="-200"/>
            </a:lvl1pPr>
          </a:lstStyle>
          <a:p>
            <a:r>
              <a:t>Présent</a:t>
            </a:r>
          </a:p>
        </p:txBody>
      </p:sp>
      <p:grpSp>
        <p:nvGrpSpPr>
          <p:cNvPr id="223" name="Grouper"/>
          <p:cNvGrpSpPr/>
          <p:nvPr/>
        </p:nvGrpSpPr>
        <p:grpSpPr>
          <a:xfrm>
            <a:off x="684320" y="574721"/>
            <a:ext cx="11663352" cy="9013704"/>
            <a:chOff x="0" y="0"/>
            <a:chExt cx="11663351" cy="9013702"/>
          </a:xfrm>
        </p:grpSpPr>
        <p:pic>
          <p:nvPicPr>
            <p:cNvPr id="211" name="Rectangle Rectangle" descr="Rectangle Rectangl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9877">
              <a:off x="254414" y="347972"/>
              <a:ext cx="11154524" cy="831775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212" name="Arrow5.png" descr="Arrow5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9552388">
              <a:off x="3149952" y="2312477"/>
              <a:ext cx="5790911" cy="474854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13" name="F"/>
            <p:cNvSpPr txBox="1"/>
            <p:nvPr/>
          </p:nvSpPr>
          <p:spPr>
            <a:xfrm rot="367914">
              <a:off x="4943016" y="6747094"/>
              <a:ext cx="508328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tabLst>
                  <a:tab pos="1270000" algn="l"/>
                </a:tabLst>
                <a:defRPr sz="4500">
                  <a:solidFill>
                    <a:srgbClr val="0B5D18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r>
                <a:t>F</a:t>
              </a:r>
            </a:p>
          </p:txBody>
        </p:sp>
        <p:sp>
          <p:nvSpPr>
            <p:cNvPr id="214" name="O"/>
            <p:cNvSpPr txBox="1"/>
            <p:nvPr/>
          </p:nvSpPr>
          <p:spPr>
            <a:xfrm rot="367914">
              <a:off x="5431680" y="6665279"/>
              <a:ext cx="704103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tabLst>
                  <a:tab pos="1270000" algn="l"/>
                </a:tabLst>
                <a:defRPr sz="4700">
                  <a:solidFill>
                    <a:srgbClr val="0B5D18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r>
                <a:t>O</a:t>
              </a:r>
            </a:p>
          </p:txBody>
        </p:sp>
        <p:sp>
          <p:nvSpPr>
            <p:cNvPr id="215" name="R"/>
            <p:cNvSpPr txBox="1"/>
            <p:nvPr/>
          </p:nvSpPr>
          <p:spPr>
            <a:xfrm rot="367914">
              <a:off x="6153007" y="6319909"/>
              <a:ext cx="603358" cy="96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tabLst>
                  <a:tab pos="1270000" algn="l"/>
                </a:tabLst>
                <a:defRPr sz="5000">
                  <a:solidFill>
                    <a:srgbClr val="0B5D18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r>
                <a:t>R</a:t>
              </a:r>
            </a:p>
          </p:txBody>
        </p:sp>
        <p:sp>
          <p:nvSpPr>
            <p:cNvPr id="216" name="M"/>
            <p:cNvSpPr txBox="1"/>
            <p:nvPr/>
          </p:nvSpPr>
          <p:spPr>
            <a:xfrm rot="367914">
              <a:off x="6673635" y="5622402"/>
              <a:ext cx="719481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tabLst>
                  <a:tab pos="1270000" algn="l"/>
                </a:tabLst>
                <a:defRPr sz="5300">
                  <a:solidFill>
                    <a:srgbClr val="0B5D18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r>
                <a:t>M</a:t>
              </a:r>
            </a:p>
          </p:txBody>
        </p:sp>
        <p:sp>
          <p:nvSpPr>
            <p:cNvPr id="217" name="A"/>
            <p:cNvSpPr txBox="1"/>
            <p:nvPr/>
          </p:nvSpPr>
          <p:spPr>
            <a:xfrm rot="367914">
              <a:off x="7037377" y="4787032"/>
              <a:ext cx="543195" cy="1066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tabLst>
                  <a:tab pos="1270000" algn="l"/>
                </a:tabLst>
                <a:defRPr sz="5600">
                  <a:solidFill>
                    <a:srgbClr val="0B5D18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218" name="T"/>
            <p:cNvSpPr txBox="1"/>
            <p:nvPr/>
          </p:nvSpPr>
          <p:spPr>
            <a:xfrm rot="367914">
              <a:off x="7310856" y="3988941"/>
              <a:ext cx="422494" cy="1104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tabLst>
                  <a:tab pos="1270000" algn="l"/>
                </a:tabLst>
                <a:defRPr sz="5800">
                  <a:solidFill>
                    <a:srgbClr val="0B5D18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r>
                <a:t>T</a:t>
              </a:r>
            </a:p>
          </p:txBody>
        </p:sp>
        <p:sp>
          <p:nvSpPr>
            <p:cNvPr id="219" name="I"/>
            <p:cNvSpPr txBox="1"/>
            <p:nvPr/>
          </p:nvSpPr>
          <p:spPr>
            <a:xfrm rot="367914">
              <a:off x="7198380" y="3250291"/>
              <a:ext cx="543195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tabLst>
                  <a:tab pos="1270000" algn="l"/>
                </a:tabLst>
                <a:defRPr sz="6000">
                  <a:solidFill>
                    <a:srgbClr val="0B5D18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r>
                <a:t>I</a:t>
              </a:r>
            </a:p>
          </p:txBody>
        </p:sp>
        <p:sp>
          <p:nvSpPr>
            <p:cNvPr id="220" name="O"/>
            <p:cNvSpPr txBox="1"/>
            <p:nvPr/>
          </p:nvSpPr>
          <p:spPr>
            <a:xfrm rot="367914">
              <a:off x="7003494" y="2463107"/>
              <a:ext cx="719481" cy="1193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tabLst>
                  <a:tab pos="1270000" algn="l"/>
                </a:tabLst>
                <a:defRPr sz="6300">
                  <a:solidFill>
                    <a:srgbClr val="0B5D18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r>
                <a:t>O</a:t>
              </a:r>
            </a:p>
          </p:txBody>
        </p:sp>
        <p:sp>
          <p:nvSpPr>
            <p:cNvPr id="221" name="N"/>
            <p:cNvSpPr txBox="1"/>
            <p:nvPr/>
          </p:nvSpPr>
          <p:spPr>
            <a:xfrm rot="367914">
              <a:off x="6905039" y="1585362"/>
              <a:ext cx="838611" cy="1295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tabLst>
                  <a:tab pos="1270000" algn="l"/>
                </a:tabLst>
                <a:defRPr sz="6900">
                  <a:solidFill>
                    <a:srgbClr val="0B5D18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r>
                <a:t>N</a:t>
              </a:r>
            </a:p>
          </p:txBody>
        </p:sp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367914">
              <a:off x="4547983" y="4389353"/>
              <a:ext cx="1714898" cy="1714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6" name="Grouper"/>
          <p:cNvGrpSpPr/>
          <p:nvPr/>
        </p:nvGrpSpPr>
        <p:grpSpPr>
          <a:xfrm>
            <a:off x="6756550" y="2401315"/>
            <a:ext cx="4672230" cy="2769869"/>
            <a:chOff x="0" y="0"/>
            <a:chExt cx="4672229" cy="2769868"/>
          </a:xfrm>
        </p:grpSpPr>
        <p:sp>
          <p:nvSpPr>
            <p:cNvPr id="224" name="1. Pourquoi dois-je faire ça?"/>
            <p:cNvSpPr txBox="1"/>
            <p:nvPr/>
          </p:nvSpPr>
          <p:spPr>
            <a:xfrm rot="218584">
              <a:off x="2257069" y="208842"/>
              <a:ext cx="2313739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1. Pourquoi dois-je faire ça?</a:t>
              </a:r>
            </a:p>
          </p:txBody>
        </p:sp>
        <p:sp>
          <p:nvSpPr>
            <p:cNvPr id="225" name="Ligne"/>
            <p:cNvSpPr/>
            <p:nvPr/>
          </p:nvSpPr>
          <p:spPr>
            <a:xfrm rot="218584">
              <a:off x="74457" y="141193"/>
              <a:ext cx="4523314" cy="248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6594"/>
                  </a:lnTo>
                  <a:lnTo>
                    <a:pt x="21600" y="6594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229" name="Grouper"/>
          <p:cNvGrpSpPr/>
          <p:nvPr/>
        </p:nvGrpSpPr>
        <p:grpSpPr>
          <a:xfrm>
            <a:off x="7120804" y="3858608"/>
            <a:ext cx="4469040" cy="1590996"/>
            <a:chOff x="0" y="0"/>
            <a:chExt cx="4469039" cy="1590994"/>
          </a:xfrm>
        </p:grpSpPr>
        <p:sp>
          <p:nvSpPr>
            <p:cNvPr id="227" name="2. Qu’est-ce que l’on attend de moi?"/>
            <p:cNvSpPr txBox="1"/>
            <p:nvPr/>
          </p:nvSpPr>
          <p:spPr>
            <a:xfrm rot="218584">
              <a:off x="2107863" y="307729"/>
              <a:ext cx="2313739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2. Qu’est-ce que l’on attend de moi?</a:t>
              </a:r>
            </a:p>
          </p:txBody>
        </p:sp>
        <p:sp>
          <p:nvSpPr>
            <p:cNvPr id="228" name="Ligne"/>
            <p:cNvSpPr/>
            <p:nvPr/>
          </p:nvSpPr>
          <p:spPr>
            <a:xfrm rot="218584">
              <a:off x="37319" y="138283"/>
              <a:ext cx="4394401" cy="1314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3761"/>
                  </a:lnTo>
                  <a:lnTo>
                    <a:pt x="21600" y="13761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232" name="Grouper"/>
          <p:cNvGrpSpPr/>
          <p:nvPr/>
        </p:nvGrpSpPr>
        <p:grpSpPr>
          <a:xfrm>
            <a:off x="7311648" y="4986389"/>
            <a:ext cx="4424216" cy="924822"/>
            <a:chOff x="0" y="0"/>
            <a:chExt cx="4424215" cy="924820"/>
          </a:xfrm>
        </p:grpSpPr>
        <p:sp>
          <p:nvSpPr>
            <p:cNvPr id="230" name="3. Qu’est-ce qu’il faut que je fasse?"/>
            <p:cNvSpPr txBox="1"/>
            <p:nvPr/>
          </p:nvSpPr>
          <p:spPr>
            <a:xfrm rot="218584">
              <a:off x="1857455" y="115456"/>
              <a:ext cx="2313739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3. Qu’est-ce qu’il faut que je fasse?</a:t>
              </a:r>
            </a:p>
          </p:txBody>
        </p:sp>
        <p:sp>
          <p:nvSpPr>
            <p:cNvPr id="231" name="Ligne"/>
            <p:cNvSpPr/>
            <p:nvPr/>
          </p:nvSpPr>
          <p:spPr>
            <a:xfrm rot="218584">
              <a:off x="14977" y="138989"/>
              <a:ext cx="4394260" cy="611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235" name="Grouper"/>
          <p:cNvGrpSpPr/>
          <p:nvPr/>
        </p:nvGrpSpPr>
        <p:grpSpPr>
          <a:xfrm>
            <a:off x="7046064" y="6135675"/>
            <a:ext cx="4393177" cy="1315666"/>
            <a:chOff x="0" y="0"/>
            <a:chExt cx="4393176" cy="1315665"/>
          </a:xfrm>
        </p:grpSpPr>
        <p:sp>
          <p:nvSpPr>
            <p:cNvPr id="233" name="4. Comment devrais-je m’y prendre?"/>
            <p:cNvSpPr txBox="1"/>
            <p:nvPr/>
          </p:nvSpPr>
          <p:spPr>
            <a:xfrm rot="218584">
              <a:off x="1879790" y="438663"/>
              <a:ext cx="2313739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4. Comment devrais-je m’y prendre?</a:t>
              </a:r>
            </a:p>
          </p:txBody>
        </p:sp>
        <p:sp>
          <p:nvSpPr>
            <p:cNvPr id="234" name="Ligne"/>
            <p:cNvSpPr/>
            <p:nvPr/>
          </p:nvSpPr>
          <p:spPr>
            <a:xfrm rot="218584">
              <a:off x="28731" y="136693"/>
              <a:ext cx="4335712" cy="1042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912" y="0"/>
                  </a:lnTo>
                  <a:lnTo>
                    <a:pt x="8912" y="21600"/>
                  </a:lnTo>
                  <a:lnTo>
                    <a:pt x="21600" y="21600"/>
                  </a:lnTo>
                  <a:lnTo>
                    <a:pt x="21600" y="7378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238" name="Grouper"/>
          <p:cNvGrpSpPr/>
          <p:nvPr/>
        </p:nvGrpSpPr>
        <p:grpSpPr>
          <a:xfrm>
            <a:off x="6787883" y="6557124"/>
            <a:ext cx="4089952" cy="2349850"/>
            <a:chOff x="0" y="0"/>
            <a:chExt cx="4089950" cy="2349848"/>
          </a:xfrm>
        </p:grpSpPr>
        <p:sp>
          <p:nvSpPr>
            <p:cNvPr id="236" name="5. Comment vais-je savoir que c’est la bonne façon de faire?"/>
            <p:cNvSpPr txBox="1"/>
            <p:nvPr/>
          </p:nvSpPr>
          <p:spPr>
            <a:xfrm rot="218584">
              <a:off x="1502294" y="1191055"/>
              <a:ext cx="2313739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5. Comment vais-je savoir que c’est la bonne façon de faire?</a:t>
              </a:r>
            </a:p>
          </p:txBody>
        </p:sp>
        <p:sp>
          <p:nvSpPr>
            <p:cNvPr id="237" name="Ligne"/>
            <p:cNvSpPr/>
            <p:nvPr/>
          </p:nvSpPr>
          <p:spPr>
            <a:xfrm rot="218584">
              <a:off x="62781" y="123825"/>
              <a:ext cx="3964388" cy="2102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7" y="0"/>
                  </a:lnTo>
                  <a:lnTo>
                    <a:pt x="2167" y="9095"/>
                  </a:lnTo>
                  <a:lnTo>
                    <a:pt x="7744" y="9095"/>
                  </a:lnTo>
                  <a:lnTo>
                    <a:pt x="7744" y="21600"/>
                  </a:lnTo>
                  <a:lnTo>
                    <a:pt x="21600" y="21600"/>
                  </a:lnTo>
                  <a:lnTo>
                    <a:pt x="21600" y="15438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241" name="Grouper"/>
          <p:cNvGrpSpPr/>
          <p:nvPr/>
        </p:nvGrpSpPr>
        <p:grpSpPr>
          <a:xfrm>
            <a:off x="4870815" y="6807909"/>
            <a:ext cx="2716627" cy="2185235"/>
            <a:chOff x="0" y="0"/>
            <a:chExt cx="2716625" cy="2185234"/>
          </a:xfrm>
        </p:grpSpPr>
        <p:sp>
          <p:nvSpPr>
            <p:cNvPr id="239" name="6. Est-ce que j’ai bien fait ce que l’on me demande?"/>
            <p:cNvSpPr txBox="1"/>
            <p:nvPr/>
          </p:nvSpPr>
          <p:spPr>
            <a:xfrm rot="218584">
              <a:off x="168979" y="1318322"/>
              <a:ext cx="2313740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6. Est-ce que j’ai bien fait ce que l’on me demande?</a:t>
              </a:r>
            </a:p>
          </p:txBody>
        </p:sp>
        <p:sp>
          <p:nvSpPr>
            <p:cNvPr id="240" name="Ligne"/>
            <p:cNvSpPr/>
            <p:nvPr/>
          </p:nvSpPr>
          <p:spPr>
            <a:xfrm rot="218584">
              <a:off x="61700" y="80341"/>
              <a:ext cx="2593225" cy="2024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74" y="0"/>
                  </a:moveTo>
                  <a:lnTo>
                    <a:pt x="4374" y="12729"/>
                  </a:lnTo>
                  <a:lnTo>
                    <a:pt x="0" y="12729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6535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244" name="Grouper"/>
          <p:cNvGrpSpPr/>
          <p:nvPr/>
        </p:nvGrpSpPr>
        <p:grpSpPr>
          <a:xfrm>
            <a:off x="1747807" y="6587058"/>
            <a:ext cx="3449588" cy="1678173"/>
            <a:chOff x="0" y="0"/>
            <a:chExt cx="3449586" cy="1678171"/>
          </a:xfrm>
        </p:grpSpPr>
        <p:sp>
          <p:nvSpPr>
            <p:cNvPr id="242" name="7. Comment vais-je avoir accès à ce qu’il faut que j’apprenne pour faire ce que l’on me demande?"/>
            <p:cNvSpPr txBox="1"/>
            <p:nvPr/>
          </p:nvSpPr>
          <p:spPr>
            <a:xfrm rot="218584">
              <a:off x="122974" y="162973"/>
              <a:ext cx="2313739" cy="137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7. Comment vais-je avoir accès à ce qu’il faut que j’apprenne pour faire ce que l’on me demande?</a:t>
              </a:r>
            </a:p>
          </p:txBody>
        </p:sp>
        <p:sp>
          <p:nvSpPr>
            <p:cNvPr id="243" name="Ligne"/>
            <p:cNvSpPr/>
            <p:nvPr/>
          </p:nvSpPr>
          <p:spPr>
            <a:xfrm rot="218584">
              <a:off x="43222" y="105365"/>
              <a:ext cx="3363142" cy="1467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834" y="0"/>
                  </a:lnTo>
                  <a:lnTo>
                    <a:pt x="16834" y="21600"/>
                  </a:lnTo>
                  <a:lnTo>
                    <a:pt x="0" y="21600"/>
                  </a:lnTo>
                  <a:lnTo>
                    <a:pt x="0" y="4289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247" name="Grouper"/>
          <p:cNvGrpSpPr/>
          <p:nvPr/>
        </p:nvGrpSpPr>
        <p:grpSpPr>
          <a:xfrm>
            <a:off x="1442367" y="5342331"/>
            <a:ext cx="3530985" cy="973850"/>
            <a:chOff x="0" y="0"/>
            <a:chExt cx="3530983" cy="973849"/>
          </a:xfrm>
        </p:grpSpPr>
        <p:sp>
          <p:nvSpPr>
            <p:cNvPr id="245" name="8. Est-ce que j’ai bien compris?"/>
            <p:cNvSpPr txBox="1"/>
            <p:nvPr/>
          </p:nvSpPr>
          <p:spPr>
            <a:xfrm rot="218584">
              <a:off x="37978" y="72763"/>
              <a:ext cx="2313740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8. Est-ce que j’ai bien compris?</a:t>
              </a:r>
            </a:p>
          </p:txBody>
        </p:sp>
        <p:sp>
          <p:nvSpPr>
            <p:cNvPr id="246" name="Ligne"/>
            <p:cNvSpPr/>
            <p:nvPr/>
          </p:nvSpPr>
          <p:spPr>
            <a:xfrm rot="218584">
              <a:off x="12277" y="365003"/>
              <a:ext cx="3506430" cy="497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250" name="Grouper"/>
          <p:cNvGrpSpPr/>
          <p:nvPr/>
        </p:nvGrpSpPr>
        <p:grpSpPr>
          <a:xfrm>
            <a:off x="1705399" y="3877227"/>
            <a:ext cx="3622017" cy="1472462"/>
            <a:chOff x="0" y="0"/>
            <a:chExt cx="3622015" cy="1472460"/>
          </a:xfrm>
        </p:grpSpPr>
        <p:sp>
          <p:nvSpPr>
            <p:cNvPr id="248" name="9. Est-ce que je suis dans la bonne direction?"/>
            <p:cNvSpPr txBox="1"/>
            <p:nvPr/>
          </p:nvSpPr>
          <p:spPr>
            <a:xfrm rot="218584">
              <a:off x="57776" y="72763"/>
              <a:ext cx="2313740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9. Est-ce que je suis dans la bonne direction?</a:t>
              </a:r>
            </a:p>
          </p:txBody>
        </p:sp>
        <p:sp>
          <p:nvSpPr>
            <p:cNvPr id="249" name="Ligne"/>
            <p:cNvSpPr/>
            <p:nvPr/>
          </p:nvSpPr>
          <p:spPr>
            <a:xfrm rot="218584">
              <a:off x="31961" y="241374"/>
              <a:ext cx="3558093" cy="111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3229" y="21600"/>
                  </a:lnTo>
                  <a:lnTo>
                    <a:pt x="13229" y="13152"/>
                  </a:lnTo>
                  <a:lnTo>
                    <a:pt x="0" y="13152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  <p:grpSp>
        <p:nvGrpSpPr>
          <p:cNvPr id="253" name="Grouper"/>
          <p:cNvGrpSpPr/>
          <p:nvPr/>
        </p:nvGrpSpPr>
        <p:grpSpPr>
          <a:xfrm>
            <a:off x="2138998" y="2386010"/>
            <a:ext cx="3289494" cy="2366229"/>
            <a:chOff x="0" y="0"/>
            <a:chExt cx="3289493" cy="2366227"/>
          </a:xfrm>
        </p:grpSpPr>
        <p:sp>
          <p:nvSpPr>
            <p:cNvPr id="251" name="10. Est-ce que j’ai réussi à faire ce que l’on me demande?"/>
            <p:cNvSpPr txBox="1"/>
            <p:nvPr/>
          </p:nvSpPr>
          <p:spPr>
            <a:xfrm rot="218584">
              <a:off x="172659" y="72443"/>
              <a:ext cx="2313739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t>10. Est-ce que j’ai réussi à faire ce que l’on me demande?</a:t>
              </a:r>
            </a:p>
          </p:txBody>
        </p:sp>
        <p:sp>
          <p:nvSpPr>
            <p:cNvPr id="252" name="Ligne"/>
            <p:cNvSpPr/>
            <p:nvPr/>
          </p:nvSpPr>
          <p:spPr>
            <a:xfrm rot="218584">
              <a:off x="60710" y="255903"/>
              <a:ext cx="3168071" cy="201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0133"/>
                  </a:lnTo>
                  <a:lnTo>
                    <a:pt x="0" y="10133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oval" w="med" len="med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  <p:bldP spid="229" grpId="2" animBg="1" advAuto="0"/>
      <p:bldP spid="232" grpId="3" animBg="1" advAuto="0"/>
      <p:bldP spid="235" grpId="4" animBg="1" advAuto="0"/>
      <p:bldP spid="238" grpId="5" animBg="1" advAuto="0"/>
      <p:bldP spid="241" grpId="6" animBg="1" advAuto="0"/>
      <p:bldP spid="244" grpId="7" animBg="1" advAuto="0"/>
      <p:bldP spid="247" grpId="8" animBg="1" advAuto="0"/>
      <p:bldP spid="250" grpId="9" animBg="1" advAuto="0"/>
      <p:bldP spid="253" grpId="1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Autr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89">
              <a:defRPr sz="5900" spc="-200"/>
            </a:lvl1pPr>
          </a:lstStyle>
          <a:p>
            <a:r>
              <a:t>Autrement</a:t>
            </a:r>
          </a:p>
        </p:txBody>
      </p:sp>
      <p:grpSp>
        <p:nvGrpSpPr>
          <p:cNvPr id="258" name="Grouper"/>
          <p:cNvGrpSpPr/>
          <p:nvPr/>
        </p:nvGrpSpPr>
        <p:grpSpPr>
          <a:xfrm>
            <a:off x="967407" y="1260061"/>
            <a:ext cx="11043981" cy="8252206"/>
            <a:chOff x="-1" y="-1"/>
            <a:chExt cx="11043979" cy="8252204"/>
          </a:xfrm>
        </p:grpSpPr>
        <p:pic>
          <p:nvPicPr>
            <p:cNvPr id="256" name="Rectangle Rectangle" descr="Rectangle Rectangl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389762">
              <a:off x="222910" y="316743"/>
              <a:ext cx="10598157" cy="76187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5E5E5E"/>
              </a:outerShdw>
            </a:effectLst>
          </p:spPr>
        </p:pic>
        <p:pic>
          <p:nvPicPr>
            <p:cNvPr id="257" name="Stratégie.png" descr="Stratég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389762">
              <a:off x="292552" y="1322176"/>
              <a:ext cx="10484875" cy="5826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© 2020 • Pédagogie universitaire UQAM"/>
          <p:cNvSpPr txBox="1"/>
          <p:nvPr/>
        </p:nvSpPr>
        <p:spPr>
          <a:xfrm>
            <a:off x="8685173" y="8445499"/>
            <a:ext cx="311475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>
                <a:solidFill>
                  <a:srgbClr val="535353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defRPr>
            </a:lvl1pPr>
          </a:lstStyle>
          <a:p>
            <a:r>
              <a:t>© 2020 • Pédagogie universitaire UQAM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Autrement"/>
          <p:cNvSpPr txBox="1">
            <a:spLocks noGrp="1"/>
          </p:cNvSpPr>
          <p:nvPr>
            <p:ph type="title"/>
          </p:nvPr>
        </p:nvSpPr>
        <p:spPr>
          <a:xfrm>
            <a:off x="546216" y="427566"/>
            <a:ext cx="11607801" cy="1016001"/>
          </a:xfrm>
          <a:prstGeom prst="rect">
            <a:avLst/>
          </a:prstGeom>
        </p:spPr>
        <p:txBody>
          <a:bodyPr/>
          <a:lstStyle>
            <a:lvl1pPr defTabSz="1716590">
              <a:defRPr sz="5940" spc="-117"/>
            </a:lvl1pPr>
          </a:lstStyle>
          <a:p>
            <a:r>
              <a:t>S’adapter</a:t>
            </a:r>
          </a:p>
        </p:txBody>
      </p:sp>
      <p:grpSp>
        <p:nvGrpSpPr>
          <p:cNvPr id="274" name="Grouper"/>
          <p:cNvGrpSpPr/>
          <p:nvPr/>
        </p:nvGrpSpPr>
        <p:grpSpPr>
          <a:xfrm>
            <a:off x="885752" y="2448529"/>
            <a:ext cx="10928730" cy="1579942"/>
            <a:chOff x="0" y="0"/>
            <a:chExt cx="10928729" cy="1579940"/>
          </a:xfrm>
        </p:grpSpPr>
        <p:grpSp>
          <p:nvGrpSpPr>
            <p:cNvPr id="264" name="Grouper"/>
            <p:cNvGrpSpPr/>
            <p:nvPr/>
          </p:nvGrpSpPr>
          <p:grpSpPr>
            <a:xfrm>
              <a:off x="-1" y="61475"/>
              <a:ext cx="2619920" cy="1366301"/>
              <a:chOff x="0" y="0"/>
              <a:chExt cx="2619918" cy="1366300"/>
            </a:xfrm>
          </p:grpSpPr>
          <p:pic>
            <p:nvPicPr>
              <p:cNvPr id="262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20783496">
                <a:off x="59007" y="283098"/>
                <a:ext cx="2501904" cy="8001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3" name="Comment"/>
              <p:cNvSpPr txBox="1"/>
              <p:nvPr/>
            </p:nvSpPr>
            <p:spPr>
              <a:xfrm rot="20783496">
                <a:off x="403619" y="494980"/>
                <a:ext cx="1547880" cy="362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700" b="1" cap="small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r>
                  <a:t>Comment</a:t>
                </a:r>
              </a:p>
            </p:txBody>
          </p:sp>
        </p:grpSp>
        <p:grpSp>
          <p:nvGrpSpPr>
            <p:cNvPr id="267" name="Grouper"/>
            <p:cNvGrpSpPr/>
            <p:nvPr/>
          </p:nvGrpSpPr>
          <p:grpSpPr>
            <a:xfrm>
              <a:off x="2679444" y="157412"/>
              <a:ext cx="2595031" cy="1174427"/>
              <a:chOff x="0" y="0"/>
              <a:chExt cx="2595029" cy="1174426"/>
            </a:xfrm>
          </p:grpSpPr>
          <p:pic>
            <p:nvPicPr>
              <p:cNvPr id="265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1329438">
                <a:off x="46561" y="187160"/>
                <a:ext cx="2501906" cy="8001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6" name="Être"/>
              <p:cNvSpPr txBox="1"/>
              <p:nvPr/>
            </p:nvSpPr>
            <p:spPr>
              <a:xfrm rot="532626">
                <a:off x="661600" y="427750"/>
                <a:ext cx="1547881" cy="3620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700" b="1" cap="small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r>
                  <a:t>Être</a:t>
                </a:r>
              </a:p>
            </p:txBody>
          </p:sp>
        </p:grpSp>
        <p:grpSp>
          <p:nvGrpSpPr>
            <p:cNvPr id="270" name="Grouper"/>
            <p:cNvGrpSpPr/>
            <p:nvPr/>
          </p:nvGrpSpPr>
          <p:grpSpPr>
            <a:xfrm>
              <a:off x="5333999" y="0"/>
              <a:ext cx="2626380" cy="1489251"/>
              <a:chOff x="0" y="0"/>
              <a:chExt cx="2626378" cy="1489250"/>
            </a:xfrm>
          </p:grpSpPr>
          <p:pic>
            <p:nvPicPr>
              <p:cNvPr id="268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20591733">
                <a:off x="62237" y="344574"/>
                <a:ext cx="2501903" cy="8001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9" name="Présent"/>
              <p:cNvSpPr txBox="1"/>
              <p:nvPr/>
            </p:nvSpPr>
            <p:spPr>
              <a:xfrm rot="20591733">
                <a:off x="410278" y="575844"/>
                <a:ext cx="1547879" cy="362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700" b="1" cap="small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r>
                  <a:t>Présent</a:t>
                </a:r>
              </a:p>
            </p:txBody>
          </p:sp>
        </p:grpSp>
        <p:grpSp>
          <p:nvGrpSpPr>
            <p:cNvPr id="273" name="Grouper"/>
            <p:cNvGrpSpPr/>
            <p:nvPr/>
          </p:nvGrpSpPr>
          <p:grpSpPr>
            <a:xfrm>
              <a:off x="8302788" y="108515"/>
              <a:ext cx="2625942" cy="1471426"/>
              <a:chOff x="0" y="0"/>
              <a:chExt cx="2625941" cy="1471424"/>
            </a:xfrm>
          </p:grpSpPr>
          <p:pic>
            <p:nvPicPr>
              <p:cNvPr id="271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1780023">
                <a:off x="62018" y="335660"/>
                <a:ext cx="2501904" cy="8001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2" name="Autrement"/>
              <p:cNvSpPr txBox="1"/>
              <p:nvPr/>
            </p:nvSpPr>
            <p:spPr>
              <a:xfrm rot="980023">
                <a:off x="539029" y="554691"/>
                <a:ext cx="1547880" cy="3620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700" b="1" cap="small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r>
                  <a:t>Autrement</a:t>
                </a:r>
              </a:p>
            </p:txBody>
          </p:sp>
        </p:grpSp>
      </p:grpSp>
      <p:grpSp>
        <p:nvGrpSpPr>
          <p:cNvPr id="277" name="Grouper"/>
          <p:cNvGrpSpPr/>
          <p:nvPr/>
        </p:nvGrpSpPr>
        <p:grpSpPr>
          <a:xfrm>
            <a:off x="3717714" y="4130733"/>
            <a:ext cx="5340772" cy="5327535"/>
            <a:chOff x="0" y="0"/>
            <a:chExt cx="5340770" cy="5327534"/>
          </a:xfrm>
        </p:grpSpPr>
        <p:pic>
          <p:nvPicPr>
            <p:cNvPr id="27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340771" cy="532753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127000" dir="162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6" name="Accompagner et…"/>
            <p:cNvSpPr txBox="1"/>
            <p:nvPr/>
          </p:nvSpPr>
          <p:spPr>
            <a:xfrm>
              <a:off x="1425519" y="1704916"/>
              <a:ext cx="2413765" cy="2120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3900" cap="small">
                  <a:solidFill>
                    <a:srgbClr val="FFFFFF"/>
                  </a:solidFill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t>Accompagner </a:t>
              </a:r>
              <a:r>
                <a:rPr cap="none"/>
                <a:t>et</a:t>
              </a:r>
              <a:r>
                <a:t> </a:t>
              </a:r>
            </a:p>
            <a:p>
              <a:pPr>
                <a:defRPr sz="3900" cap="small">
                  <a:solidFill>
                    <a:srgbClr val="FFFFFF"/>
                  </a:solidFill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t>Supporter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1" animBg="1" advAuto="0"/>
      <p:bldP spid="277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Henri Boudreault Ph. D. © 2020"/>
          <p:cNvSpPr txBox="1">
            <a:spLocks noGrp="1"/>
          </p:cNvSpPr>
          <p:nvPr>
            <p:ph type="body" sz="quarter" idx="1"/>
          </p:nvPr>
        </p:nvSpPr>
        <p:spPr>
          <a:xfrm>
            <a:off x="634999" y="8974987"/>
            <a:ext cx="8792521" cy="461062"/>
          </a:xfrm>
          <a:prstGeom prst="rect">
            <a:avLst/>
          </a:prstGeom>
        </p:spPr>
        <p:txBody>
          <a:bodyPr/>
          <a:lstStyle/>
          <a:p>
            <a:r>
              <a:t>Henri Boudreault Ph. D. © 2020</a:t>
            </a:r>
          </a:p>
        </p:txBody>
      </p:sp>
      <p:sp>
        <p:nvSpPr>
          <p:cNvPr id="280" name="Être présent à distance"/>
          <p:cNvSpPr txBox="1">
            <a:spLocks noGrp="1"/>
          </p:cNvSpPr>
          <p:nvPr>
            <p:ph type="title"/>
          </p:nvPr>
        </p:nvSpPr>
        <p:spPr>
          <a:xfrm>
            <a:off x="6591300" y="-800100"/>
            <a:ext cx="6148158" cy="3302000"/>
          </a:xfrm>
          <a:prstGeom prst="rect">
            <a:avLst/>
          </a:prstGeom>
          <a:effectLst>
            <a:outerShdw blurRad="177800" dist="25400" dir="3427317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100000"/>
              </a:lnSpc>
              <a:defRPr spc="-199"/>
            </a:pPr>
            <a:r>
              <a:t>Être présent </a:t>
            </a:r>
            <a:r>
              <a:rPr sz="4200" spc="-100"/>
              <a:t>à distance</a:t>
            </a:r>
          </a:p>
        </p:txBody>
      </p:sp>
      <p:grpSp>
        <p:nvGrpSpPr>
          <p:cNvPr id="283" name="Grouper"/>
          <p:cNvGrpSpPr/>
          <p:nvPr/>
        </p:nvGrpSpPr>
        <p:grpSpPr>
          <a:xfrm>
            <a:off x="75963" y="6808460"/>
            <a:ext cx="2619920" cy="1366302"/>
            <a:chOff x="0" y="0"/>
            <a:chExt cx="2619918" cy="1366301"/>
          </a:xfrm>
        </p:grpSpPr>
        <p:pic>
          <p:nvPicPr>
            <p:cNvPr id="28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0783496">
              <a:off x="59007" y="283098"/>
              <a:ext cx="2501904" cy="8001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Comment"/>
            <p:cNvSpPr txBox="1"/>
            <p:nvPr/>
          </p:nvSpPr>
          <p:spPr>
            <a:xfrm rot="20783496">
              <a:off x="403619" y="494980"/>
              <a:ext cx="1547880" cy="362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700" b="1" cap="sm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Comment</a:t>
              </a:r>
            </a:p>
          </p:txBody>
        </p:sp>
      </p:grpSp>
      <p:grpSp>
        <p:nvGrpSpPr>
          <p:cNvPr id="286" name="Grouper"/>
          <p:cNvGrpSpPr/>
          <p:nvPr/>
        </p:nvGrpSpPr>
        <p:grpSpPr>
          <a:xfrm>
            <a:off x="3285797" y="7607086"/>
            <a:ext cx="2595028" cy="1174425"/>
            <a:chOff x="0" y="0"/>
            <a:chExt cx="2595027" cy="1174424"/>
          </a:xfrm>
        </p:grpSpPr>
        <p:pic>
          <p:nvPicPr>
            <p:cNvPr id="28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1329438">
              <a:off x="46561" y="187160"/>
              <a:ext cx="2501904" cy="800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5" name="Être"/>
            <p:cNvSpPr txBox="1"/>
            <p:nvPr/>
          </p:nvSpPr>
          <p:spPr>
            <a:xfrm rot="532626">
              <a:off x="661599" y="427749"/>
              <a:ext cx="1547880" cy="362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700" b="1" cap="sm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Être</a:t>
              </a:r>
            </a:p>
          </p:txBody>
        </p:sp>
      </p:grpSp>
      <p:grpSp>
        <p:nvGrpSpPr>
          <p:cNvPr id="289" name="Grouper"/>
          <p:cNvGrpSpPr/>
          <p:nvPr/>
        </p:nvGrpSpPr>
        <p:grpSpPr>
          <a:xfrm>
            <a:off x="4883163" y="7624380"/>
            <a:ext cx="2626379" cy="1489252"/>
            <a:chOff x="0" y="0"/>
            <a:chExt cx="2626378" cy="1489250"/>
          </a:xfrm>
        </p:grpSpPr>
        <p:pic>
          <p:nvPicPr>
            <p:cNvPr id="28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20591733">
              <a:off x="62237" y="344574"/>
              <a:ext cx="2501903" cy="800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8" name="Présent"/>
            <p:cNvSpPr txBox="1"/>
            <p:nvPr/>
          </p:nvSpPr>
          <p:spPr>
            <a:xfrm rot="20591733">
              <a:off x="410278" y="575844"/>
              <a:ext cx="1547879" cy="362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700" b="1" cap="sm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Présent</a:t>
              </a:r>
            </a:p>
          </p:txBody>
        </p:sp>
      </p:grpSp>
      <p:grpSp>
        <p:nvGrpSpPr>
          <p:cNvPr id="292" name="Grouper"/>
          <p:cNvGrpSpPr/>
          <p:nvPr/>
        </p:nvGrpSpPr>
        <p:grpSpPr>
          <a:xfrm>
            <a:off x="6470740" y="8003796"/>
            <a:ext cx="2625942" cy="1471427"/>
            <a:chOff x="0" y="0"/>
            <a:chExt cx="2625941" cy="1471425"/>
          </a:xfrm>
        </p:grpSpPr>
        <p:pic>
          <p:nvPicPr>
            <p:cNvPr id="29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1780023">
              <a:off x="62018" y="335660"/>
              <a:ext cx="2501904" cy="800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Autrement"/>
            <p:cNvSpPr txBox="1"/>
            <p:nvPr/>
          </p:nvSpPr>
          <p:spPr>
            <a:xfrm rot="980023">
              <a:off x="539029" y="554691"/>
              <a:ext cx="1547880" cy="362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700" b="1" cap="sm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Autrement</a:t>
              </a:r>
            </a:p>
          </p:txBody>
        </p:sp>
      </p:grpSp>
      <p:sp>
        <p:nvSpPr>
          <p:cNvPr id="293" name="Merci de votre attention et bonne journée"/>
          <p:cNvSpPr txBox="1"/>
          <p:nvPr/>
        </p:nvSpPr>
        <p:spPr>
          <a:xfrm>
            <a:off x="8405810" y="3664887"/>
            <a:ext cx="3421711" cy="4147110"/>
          </a:xfrm>
          <a:prstGeom prst="rect">
            <a:avLst/>
          </a:prstGeom>
          <a:ln w="12700">
            <a:miter lim="400000"/>
          </a:ln>
          <a:effectLst>
            <a:outerShdw blurRad="177800" dist="25400" dir="3427317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Merci de votre attention et bonne journée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Macintosh PowerPoint</Application>
  <PresentationFormat>Personnalisé</PresentationFormat>
  <Paragraphs>54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6" baseType="lpstr">
      <vt:lpstr>Avenir Next Condensed Demi Bold</vt:lpstr>
      <vt:lpstr>Avenir Next Condensed Medium</vt:lpstr>
      <vt:lpstr>Avenir Next Condensed Regular</vt:lpstr>
      <vt:lpstr>Avenir Next Heavy</vt:lpstr>
      <vt:lpstr>Helvetica</vt:lpstr>
      <vt:lpstr>Helvetica Neue</vt:lpstr>
      <vt:lpstr>Helvetica Neue Black Condensed</vt:lpstr>
      <vt:lpstr>Helvetica Neue Medium</vt:lpstr>
      <vt:lpstr>21_BasicWhite</vt:lpstr>
      <vt:lpstr>Être présent à distance</vt:lpstr>
      <vt:lpstr>Comment</vt:lpstr>
      <vt:lpstr>Être</vt:lpstr>
      <vt:lpstr>Présent</vt:lpstr>
      <vt:lpstr>Autrement</vt:lpstr>
      <vt:lpstr>S’adapter</vt:lpstr>
      <vt:lpstr>Être présent à distance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Être présent à distance</dc:title>
  <cp:lastModifiedBy>Microsoft Office User</cp:lastModifiedBy>
  <cp:revision>1</cp:revision>
  <dcterms:modified xsi:type="dcterms:W3CDTF">2020-11-03T16:18:16Z</dcterms:modified>
</cp:coreProperties>
</file>