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5" r:id="rId4"/>
  </p:sldMasterIdLst>
  <p:notesMasterIdLst>
    <p:notesMasterId r:id="rId36"/>
  </p:notesMasterIdLst>
  <p:handoutMasterIdLst>
    <p:handoutMasterId r:id="rId37"/>
  </p:handoutMasterIdLst>
  <p:sldIdLst>
    <p:sldId id="256" r:id="rId5"/>
    <p:sldId id="307" r:id="rId6"/>
    <p:sldId id="341" r:id="rId7"/>
    <p:sldId id="342" r:id="rId8"/>
    <p:sldId id="335" r:id="rId9"/>
    <p:sldId id="308" r:id="rId10"/>
    <p:sldId id="356" r:id="rId11"/>
    <p:sldId id="334" r:id="rId12"/>
    <p:sldId id="353" r:id="rId13"/>
    <p:sldId id="339" r:id="rId14"/>
    <p:sldId id="338" r:id="rId15"/>
    <p:sldId id="340" r:id="rId16"/>
    <p:sldId id="357" r:id="rId17"/>
    <p:sldId id="355" r:id="rId18"/>
    <p:sldId id="343" r:id="rId19"/>
    <p:sldId id="346" r:id="rId20"/>
    <p:sldId id="347" r:id="rId21"/>
    <p:sldId id="352" r:id="rId22"/>
    <p:sldId id="336" r:id="rId23"/>
    <p:sldId id="345" r:id="rId24"/>
    <p:sldId id="344" r:id="rId25"/>
    <p:sldId id="300" r:id="rId26"/>
    <p:sldId id="301" r:id="rId27"/>
    <p:sldId id="302" r:id="rId28"/>
    <p:sldId id="354" r:id="rId29"/>
    <p:sldId id="348" r:id="rId30"/>
    <p:sldId id="332" r:id="rId31"/>
    <p:sldId id="349" r:id="rId32"/>
    <p:sldId id="271" r:id="rId33"/>
    <p:sldId id="350" r:id="rId34"/>
    <p:sldId id="33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8B89D-C24A-4942-A59E-1726E4C8D3BE}" v="1980" dt="2020-11-13T14:39:03.628"/>
    <p1510:client id="{51AADD83-4495-4AAD-B0D9-EC8386F370D7}" v="215" dt="2020-11-12T18:47:23.461"/>
    <p1510:client id="{8ADA64F0-C8A1-EB8C-C605-98F27C259EBA}" v="226" dt="2020-11-12T18:35:29.253"/>
    <p1510:client id="{AB1B9528-B587-458F-81E9-DFDDEDE3C0AA}" v="1" dt="2020-11-13T14:45:40.697"/>
    <p1510:client id="{B54BBF93-8AE9-40AF-B0AD-CE04DC8BB903}" v="7" dt="2020-11-13T14:58:4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e Tourangeau" userId="493bcefb-f1f0-4617-90d1-04d3605f73eb" providerId="ADAL" clId="{B54BBF93-8AE9-40AF-B0AD-CE04DC8BB903}"/>
    <pc:docChg chg="custSel modSld">
      <pc:chgData name="Patrice Tourangeau" userId="493bcefb-f1f0-4617-90d1-04d3605f73eb" providerId="ADAL" clId="{B54BBF93-8AE9-40AF-B0AD-CE04DC8BB903}" dt="2020-11-13T14:58:40.925" v="54" actId="207"/>
      <pc:docMkLst>
        <pc:docMk/>
      </pc:docMkLst>
      <pc:sldChg chg="addSp modSp mod modAnim">
        <pc:chgData name="Patrice Tourangeau" userId="493bcefb-f1f0-4617-90d1-04d3605f73eb" providerId="ADAL" clId="{B54BBF93-8AE9-40AF-B0AD-CE04DC8BB903}" dt="2020-11-13T14:58:40.925" v="54" actId="207"/>
        <pc:sldMkLst>
          <pc:docMk/>
          <pc:sldMk cId="3543765936" sldId="307"/>
        </pc:sldMkLst>
        <pc:spChg chg="mod">
          <ac:chgData name="Patrice Tourangeau" userId="493bcefb-f1f0-4617-90d1-04d3605f73eb" providerId="ADAL" clId="{B54BBF93-8AE9-40AF-B0AD-CE04DC8BB903}" dt="2020-11-13T14:57:34.267" v="50" actId="1076"/>
          <ac:spMkLst>
            <pc:docMk/>
            <pc:sldMk cId="3543765936" sldId="307"/>
            <ac:spMk id="2" creationId="{00000000-0000-0000-0000-000000000000}"/>
          </ac:spMkLst>
        </pc:spChg>
        <pc:spChg chg="mod">
          <ac:chgData name="Patrice Tourangeau" userId="493bcefb-f1f0-4617-90d1-04d3605f73eb" providerId="ADAL" clId="{B54BBF93-8AE9-40AF-B0AD-CE04DC8BB903}" dt="2020-11-13T14:57:05.309" v="44" actId="20577"/>
          <ac:spMkLst>
            <pc:docMk/>
            <pc:sldMk cId="3543765936" sldId="307"/>
            <ac:spMk id="4" creationId="{9A70DFA3-28CB-4A79-8898-C6D64E23A371}"/>
          </ac:spMkLst>
        </pc:spChg>
        <pc:spChg chg="mod">
          <ac:chgData name="Patrice Tourangeau" userId="493bcefb-f1f0-4617-90d1-04d3605f73eb" providerId="ADAL" clId="{B54BBF93-8AE9-40AF-B0AD-CE04DC8BB903}" dt="2020-11-13T14:58:40.925" v="54" actId="207"/>
          <ac:spMkLst>
            <pc:docMk/>
            <pc:sldMk cId="3543765936" sldId="307"/>
            <ac:spMk id="9" creationId="{9752D828-54E1-441F-A6F5-947451BD7C0A}"/>
          </ac:spMkLst>
        </pc:spChg>
        <pc:spChg chg="add mod">
          <ac:chgData name="Patrice Tourangeau" userId="493bcefb-f1f0-4617-90d1-04d3605f73eb" providerId="ADAL" clId="{B54BBF93-8AE9-40AF-B0AD-CE04DC8BB903}" dt="2020-11-13T14:41:57.554" v="42" actId="20577"/>
          <ac:spMkLst>
            <pc:docMk/>
            <pc:sldMk cId="3543765936" sldId="307"/>
            <ac:spMk id="9" creationId="{9A70DFA3-28CB-4A79-8898-C6D64E23A371}"/>
          </ac:spMkLst>
        </pc:spChg>
        <pc:picChg chg="mod">
          <ac:chgData name="Patrice Tourangeau" userId="493bcefb-f1f0-4617-90d1-04d3605f73eb" providerId="ADAL" clId="{B54BBF93-8AE9-40AF-B0AD-CE04DC8BB903}" dt="2020-11-13T14:57:35.738" v="51" actId="1076"/>
          <ac:picMkLst>
            <pc:docMk/>
            <pc:sldMk cId="3543765936" sldId="307"/>
            <ac:picMk id="8" creationId="{EB2AA13C-7A61-4B02-AD2E-26F208B844B2}"/>
          </ac:picMkLst>
        </pc:picChg>
      </pc:sldChg>
    </pc:docChg>
  </pc:docChgLst>
  <pc:docChgLst>
    <pc:chgData name="Patrice Tourangeau" userId="493bcefb-f1f0-4617-90d1-04d3605f73eb" providerId="ADAL" clId="{AB1B9528-B587-458F-81E9-DFDDEDE3C0AA}"/>
    <pc:docChg chg="modSld">
      <pc:chgData name="Patrice Tourangeau" userId="493bcefb-f1f0-4617-90d1-04d3605f73eb" providerId="ADAL" clId="{AB1B9528-B587-458F-81E9-DFDDEDE3C0AA}" dt="2020-11-13T14:46:10.533" v="23" actId="403"/>
      <pc:docMkLst>
        <pc:docMk/>
      </pc:docMkLst>
      <pc:sldChg chg="addSp modSp mod">
        <pc:chgData name="Patrice Tourangeau" userId="493bcefb-f1f0-4617-90d1-04d3605f73eb" providerId="ADAL" clId="{AB1B9528-B587-458F-81E9-DFDDEDE3C0AA}" dt="2020-11-13T14:46:10.533" v="23" actId="403"/>
        <pc:sldMkLst>
          <pc:docMk/>
          <pc:sldMk cId="3543765936" sldId="307"/>
        </pc:sldMkLst>
        <pc:spChg chg="mod">
          <ac:chgData name="Patrice Tourangeau" userId="493bcefb-f1f0-4617-90d1-04d3605f73eb" providerId="ADAL" clId="{AB1B9528-B587-458F-81E9-DFDDEDE3C0AA}" dt="2020-11-13T14:44:59.473" v="0" actId="14100"/>
          <ac:spMkLst>
            <pc:docMk/>
            <pc:sldMk cId="3543765936" sldId="307"/>
            <ac:spMk id="2" creationId="{00000000-0000-0000-0000-000000000000}"/>
          </ac:spMkLst>
        </pc:spChg>
        <pc:spChg chg="add mod">
          <ac:chgData name="Patrice Tourangeau" userId="493bcefb-f1f0-4617-90d1-04d3605f73eb" providerId="ADAL" clId="{AB1B9528-B587-458F-81E9-DFDDEDE3C0AA}" dt="2020-11-13T14:46:10.533" v="23" actId="403"/>
          <ac:spMkLst>
            <pc:docMk/>
            <pc:sldMk cId="3543765936" sldId="307"/>
            <ac:spMk id="9" creationId="{9752D828-54E1-441F-A6F5-947451BD7C0A}"/>
          </ac:spMkLst>
        </pc:spChg>
        <pc:picChg chg="mod">
          <ac:chgData name="Patrice Tourangeau" userId="493bcefb-f1f0-4617-90d1-04d3605f73eb" providerId="ADAL" clId="{AB1B9528-B587-458F-81E9-DFDDEDE3C0AA}" dt="2020-11-13T14:45:56.090" v="21" actId="1076"/>
          <ac:picMkLst>
            <pc:docMk/>
            <pc:sldMk cId="3543765936" sldId="307"/>
            <ac:picMk id="8" creationId="{EB2AA13C-7A61-4B02-AD2E-26F208B844B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DA58F0C-B803-4E19-9BA4-1CCD3B972A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623697-5C55-4FCC-8E85-3AC9D67F4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16D29-C67F-4638-BA0A-824DE18677AB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064028-1663-430A-BA07-7EB2967161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BBC608-3009-43BB-9BCF-519D688D3B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567D2-BE32-4CA1-8116-2BC00031EE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563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32C5C-FB7F-4085-8DF0-E0C10D73E512}" type="datetimeFigureOut">
              <a:rPr lang="fr-CA" smtClean="0"/>
              <a:t>2020-11-13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F6389-96D7-4BC6-9237-22FF89B57B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190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asgsdfasd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F6389-96D7-4BC6-9237-22FF89B57BE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102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asdfadsfdsaf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F6389-96D7-4BC6-9237-22FF89B57BE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05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asdfadsfasdf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F6389-96D7-4BC6-9237-22FF89B57BE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103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asdfadsfasdf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F6389-96D7-4BC6-9237-22FF89B57BE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864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AAEF6-F588-421B-A39F-F837FD5DE03F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544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AAEF6-F588-421B-A39F-F837FD5DE03F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358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4600113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408" y="303132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6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661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96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012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11360"/>
            <a:ext cx="12192000" cy="1615716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91512"/>
            <a:ext cx="10571998" cy="104733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A44DA-9BF5-4B14-8D38-9BA49D038253}"/>
              </a:ext>
            </a:extLst>
          </p:cNvPr>
          <p:cNvSpPr/>
          <p:nvPr userDrawn="1"/>
        </p:nvSpPr>
        <p:spPr>
          <a:xfrm>
            <a:off x="10532225" y="-11360"/>
            <a:ext cx="1147157" cy="1291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Picture 2" descr="http://www.userlogos.org/files/logos/shniggysaurus/moodle_0.png">
            <a:extLst>
              <a:ext uri="{FF2B5EF4-FFF2-40B4-BE49-F238E27FC236}">
                <a16:creationId xmlns:a16="http://schemas.microsoft.com/office/drawing/2014/main" id="{CED9FF51-2847-4903-94AD-BC5D17A580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413" y="194685"/>
            <a:ext cx="1172572" cy="8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9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0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166254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7503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4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162929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366108"/>
            <a:ext cx="10571998" cy="64177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57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1662545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6334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8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2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47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0786BE5-D2A3-4BF0-8B30-D7403E61B3D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8765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55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fr-fr/microsoftteams/platform/moodleinstructions#:~:text=Moodle%2C%20le%20syst%C3%A8me%20de%20gestion,now%20integrated%20with%20Microsoft%20Teams!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hyperlink" Target="https://pixabay.com/photos/virtual-learning-online-learn-5550480/" TargetMode="Externa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hyperlink" Target="https://bit.ly/intromoodlefp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hyperlink" Target="http://creativecommons.org/licenses/by/4.0/" TargetMode="Externa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8.xml"/><Relationship Id="rId7" Type="http://schemas.openxmlformats.org/officeDocument/2006/relationships/image" Target="../media/image22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3.xml"/><Relationship Id="rId7" Type="http://schemas.openxmlformats.org/officeDocument/2006/relationships/image" Target="../media/image22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course/view.php?id=1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2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hyperlink" Target="https://campus.recit.qc.ca/course/view.php?id=13" TargetMode="Externa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8.xml"/><Relationship Id="rId7" Type="http://schemas.openxmlformats.org/officeDocument/2006/relationships/hyperlink" Target="https://moodle.recitfga.ca/" TargetMode="Externa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hyperlink" Target="https://recit.qc.ca/personnes-ressource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t5k83Wyb20qHQhT9OlhAG_vOO0nw8RdGkNEE02Bfc-tUOUxOQkFQSjZZMjlKOVFYOFY5T1RDS0hZQy4u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6" Type="http://schemas.openxmlformats.org/officeDocument/2006/relationships/hyperlink" Target="https://commons.wikimedia.org/wiki/File:Microsoft_Forms_(2019-present).sv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cfpdequebec.ca/course/view.php?id=1078" TargetMode="External"/><Relationship Id="rId3" Type="http://schemas.openxmlformats.org/officeDocument/2006/relationships/tags" Target="../tags/tag77.xml"/><Relationship Id="rId7" Type="http://schemas.openxmlformats.org/officeDocument/2006/relationships/hyperlink" Target="https://docs.moodle.org/2x/fr/Moodle_en_vid%C3%A9o#Vid.C3.A9os_de_Mary_Cooch" TargetMode="Externa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10" Type="http://schemas.openxmlformats.org/officeDocument/2006/relationships/hyperlink" Target="https://docs.moodle.org/3x/fr/Accueil" TargetMode="External"/><Relationship Id="rId4" Type="http://schemas.openxmlformats.org/officeDocument/2006/relationships/tags" Target="../tags/tag78.xml"/><Relationship Id="rId9" Type="http://schemas.openxmlformats.org/officeDocument/2006/relationships/hyperlink" Target="https://www.youtube.com/watch?v=BLpoLJZQwmo&amp;feature=youtu.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s.moodle.org/" TargetMode="External"/><Relationship Id="rId3" Type="http://schemas.openxmlformats.org/officeDocument/2006/relationships/tags" Target="../tags/tag14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15.xml"/><Relationship Id="rId9" Type="http://schemas.openxmlformats.org/officeDocument/2006/relationships/slide" Target="sl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Google Shape;78;p17"/>
          <p:cNvPicPr preferRelativeResize="0"/>
          <p:nvPr/>
        </p:nvPicPr>
        <p:blipFill rotWithShape="1">
          <a:blip r:embed="rId2">
            <a:alphaModFix/>
          </a:blip>
          <a:srcRect b="13269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B5394">
                <a:alpha val="50000"/>
              </a:srgbClr>
            </a:outerShdw>
          </a:effectLst>
        </p:spPr>
      </p:pic>
      <p:sp>
        <p:nvSpPr>
          <p:cNvPr id="6" name="Google Shape;79;p17"/>
          <p:cNvSpPr txBox="1">
            <a:spLocks/>
          </p:cNvSpPr>
          <p:nvPr/>
        </p:nvSpPr>
        <p:spPr>
          <a:xfrm>
            <a:off x="1125415" y="4282977"/>
            <a:ext cx="9941169" cy="10668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>
                <a:solidFill>
                  <a:srgbClr val="1C4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CPIQ vous souhaite la bienvenue. L’atelier </a:t>
            </a:r>
            <a:r>
              <a:rPr lang="fr-FR" i="1">
                <a:solidFill>
                  <a:srgbClr val="1C4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à Moodle </a:t>
            </a:r>
            <a:r>
              <a:rPr lang="fr-FR">
                <a:solidFill>
                  <a:srgbClr val="1C4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</a:p>
          <a:p>
            <a:pPr>
              <a:spcBef>
                <a:spcPts val="0"/>
              </a:spcBef>
            </a:pPr>
            <a:r>
              <a:rPr lang="fr-FR">
                <a:solidFill>
                  <a:srgbClr val="1C4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Monsieur Patrice Tourangeau est sur le point de débuter.</a:t>
            </a:r>
          </a:p>
          <a:p>
            <a:pPr>
              <a:spcBef>
                <a:spcPts val="0"/>
              </a:spcBef>
            </a:pPr>
            <a:r>
              <a:rPr lang="fr-FR">
                <a:solidFill>
                  <a:srgbClr val="1C45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de votre patience.</a:t>
            </a:r>
          </a:p>
        </p:txBody>
      </p:sp>
    </p:spTree>
    <p:extLst>
      <p:ext uri="{BB962C8B-B14F-4D97-AF65-F5344CB8AC3E}">
        <p14:creationId xmlns:p14="http://schemas.microsoft.com/office/powerpoint/2010/main" val="39947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70E97-10C3-4141-9FC9-DB61D699FF7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Interface </a:t>
            </a:r>
            <a:r>
              <a:rPr lang="en-US" err="1"/>
              <a:t>personnalisable</a:t>
            </a:r>
            <a:r>
              <a:rPr lang="en-US"/>
              <a:t> (</a:t>
            </a:r>
            <a:r>
              <a:rPr lang="fr-CA"/>
              <a:t>thème</a:t>
            </a:r>
            <a:r>
              <a:rPr lang="en-US"/>
              <a:t>)</a:t>
            </a:r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E810B3-6AE6-4A19-8177-98981234D74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48364" y="1860504"/>
            <a:ext cx="8062359" cy="32703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BCB547-BFD5-460E-8DAD-7270A14BF1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0000" y="2832613"/>
            <a:ext cx="5536872" cy="36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70E97-10C3-4141-9FC9-DB61D699FF7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Interface </a:t>
            </a:r>
            <a:r>
              <a:rPr lang="en-US" err="1"/>
              <a:t>personnalisable</a:t>
            </a:r>
            <a:r>
              <a:rPr lang="en-US"/>
              <a:t> (</a:t>
            </a:r>
            <a:r>
              <a:rPr lang="fr-CA"/>
              <a:t>thème</a:t>
            </a:r>
            <a:r>
              <a:rPr lang="en-US"/>
              <a:t>)</a:t>
            </a:r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DFEE26D-2169-4913-9D44-2D3F2F5726F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017" y="1768473"/>
            <a:ext cx="6601749" cy="29840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8C25C3D-CA92-4867-B83B-2C6A703CAC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59926" y="2879083"/>
            <a:ext cx="7001164" cy="34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26B89-268C-44F4-954A-D6049CA0C4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51244" y="449420"/>
            <a:ext cx="10571998" cy="840074"/>
          </a:xfrm>
        </p:spPr>
        <p:txBody>
          <a:bodyPr/>
          <a:lstStyle/>
          <a:p>
            <a:r>
              <a:rPr lang="fr-CA" sz="3600" dirty="0"/>
              <a:t>La magie du suivi d’achèvement </a:t>
            </a:r>
            <a:br>
              <a:rPr lang="fr-CA" sz="3600" dirty="0"/>
            </a:br>
            <a:r>
              <a:rPr lang="fr-CA" sz="3600" dirty="0"/>
              <a:t>des activités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71E3162-5154-48C2-8AFC-8E61D5E1DDB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10000" y="1778240"/>
            <a:ext cx="11308109" cy="294738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fr-CA" sz="2800" dirty="0">
                <a:latin typeface="Arial" panose="020B0604020202020204" pitchFamily="34" charset="0"/>
                <a:ea typeface="Times New Roman" panose="02020603050405020304" pitchFamily="18" charset="0"/>
              </a:rPr>
              <a:t>Le suivi d’achèvement dans Moodle permet à l’élève de constater sa progression dans les activités de ses cours.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endParaRPr lang="fr-CA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endParaRPr lang="fr-CA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endParaRPr lang="fr-CA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SzPct val="85000"/>
              <a:buFont typeface="Courier New" panose="02070309020205020404" pitchFamily="49" charset="0"/>
              <a:buChar char="o"/>
            </a:pPr>
            <a:endParaRPr lang="fr-CA" dirty="0"/>
          </a:p>
          <a:p>
            <a:pPr marL="0" indent="0">
              <a:buFont typeface="Wingdings 2" charset="2"/>
              <a:buNone/>
            </a:pPr>
            <a:endParaRPr lang="fr-CA" sz="16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4D39EB-2F26-416B-96E3-84D170F07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32" y="2755732"/>
            <a:ext cx="10316510" cy="3739824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4E22228-F7EB-4B76-BF2F-34E091C4F983}"/>
              </a:ext>
            </a:extLst>
          </p:cNvPr>
          <p:cNvSpPr/>
          <p:nvPr/>
        </p:nvSpPr>
        <p:spPr>
          <a:xfrm>
            <a:off x="10970324" y="4228217"/>
            <a:ext cx="552918" cy="2267339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2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26B89-268C-44F4-954A-D6049CA0C4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0000" y="262461"/>
            <a:ext cx="10571998" cy="840074"/>
          </a:xfrm>
        </p:spPr>
        <p:txBody>
          <a:bodyPr/>
          <a:lstStyle/>
          <a:p>
            <a:r>
              <a:rPr lang="fr-CA" sz="4000" dirty="0"/>
              <a:t>L’élève voit sa progression</a:t>
            </a:r>
            <a:endParaRPr lang="fr-CA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84D6C01-0848-4EC1-A8A4-4EE0DEEC665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08386" y="1780258"/>
            <a:ext cx="9877982" cy="4585032"/>
            <a:chOff x="1078647" y="2485747"/>
            <a:chExt cx="9039714" cy="410979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C6FAC7C-1EA3-43D5-854F-19AFA976E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469"/>
            <a:stretch/>
          </p:blipFill>
          <p:spPr>
            <a:xfrm>
              <a:off x="1078647" y="2485747"/>
              <a:ext cx="9039714" cy="4109791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009749D-A615-4BB2-9BAE-B39997FEED0F}"/>
                </a:ext>
              </a:extLst>
            </p:cNvPr>
            <p:cNvSpPr/>
            <p:nvPr/>
          </p:nvSpPr>
          <p:spPr>
            <a:xfrm>
              <a:off x="9133973" y="3981990"/>
              <a:ext cx="943849" cy="776630"/>
            </a:xfrm>
            <a:prstGeom prst="ellipse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0065AEF-85F3-49B5-AD04-7272785AB829}"/>
                </a:ext>
              </a:extLst>
            </p:cNvPr>
            <p:cNvSpPr/>
            <p:nvPr/>
          </p:nvSpPr>
          <p:spPr>
            <a:xfrm>
              <a:off x="9133972" y="5319641"/>
              <a:ext cx="943849" cy="776630"/>
            </a:xfrm>
            <a:prstGeom prst="ellipse">
              <a:avLst/>
            </a:prstGeom>
            <a:noFill/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7536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8BA28-C9C9-48DA-A65B-8C34B849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55" y="585339"/>
            <a:ext cx="10010793" cy="702967"/>
          </a:xfrm>
        </p:spPr>
        <p:txBody>
          <a:bodyPr/>
          <a:lstStyle/>
          <a:p>
            <a:r>
              <a:rPr lang="fr-CA" sz="3200" dirty="0"/>
              <a:t>L’</a:t>
            </a:r>
            <a:r>
              <a:rPr lang="fr-CA" sz="3200" dirty="0" err="1"/>
              <a:t>enseignat</a:t>
            </a:r>
            <a:r>
              <a:rPr lang="fr-CA" sz="3200" dirty="0"/>
              <a:t> obtient un rapport d’achèvement d’activités des étudiants par 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2AFF20-D84B-44F4-AD9F-11BF5B298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51" y="1718338"/>
            <a:ext cx="11175698" cy="47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26B89-268C-44F4-954A-D6049CA0C4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0000" y="262461"/>
            <a:ext cx="10571998" cy="758471"/>
          </a:xfrm>
        </p:spPr>
        <p:txBody>
          <a:bodyPr/>
          <a:lstStyle/>
          <a:p>
            <a:r>
              <a:rPr lang="en-US" dirty="0"/>
              <a:t>Rapport du participant pour </a:t>
            </a:r>
            <a:r>
              <a:rPr lang="en-US" dirty="0" err="1"/>
              <a:t>l’élève</a:t>
            </a:r>
            <a:endParaRPr lang="fr-CA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71E3162-5154-48C2-8AFC-8E61D5E1DDB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94590" y="1102536"/>
            <a:ext cx="11201487" cy="36470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fr-CA" sz="2400" dirty="0">
                <a:latin typeface="Arial"/>
                <a:ea typeface="Times New Roman" panose="02020603050405020304" pitchFamily="18" charset="0"/>
                <a:cs typeface="Arial"/>
              </a:rPr>
              <a:t>L’élève peut suivre les résultats de ses devoirs et tests dans un rapport.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endParaRPr lang="fr-CA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endParaRPr lang="fr-CA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endParaRPr lang="fr-CA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SzPct val="85000"/>
              <a:buFont typeface="Courier New" panose="02070309020205020404" pitchFamily="49" charset="0"/>
              <a:buChar char="o"/>
            </a:pPr>
            <a:endParaRPr lang="fr-CA" dirty="0"/>
          </a:p>
          <a:p>
            <a:pPr marL="0" indent="0">
              <a:buFont typeface="Wingdings 2" charset="2"/>
              <a:buNone/>
            </a:pPr>
            <a:endParaRPr lang="fr-CA" sz="1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EE869E-D15F-4D6A-9B8D-6772EB5305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8986" y="2220553"/>
            <a:ext cx="9521394" cy="432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26B89-268C-44F4-954A-D6049CA0C4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0000" y="262461"/>
            <a:ext cx="10571998" cy="840074"/>
          </a:xfrm>
        </p:spPr>
        <p:txBody>
          <a:bodyPr/>
          <a:lstStyle/>
          <a:p>
            <a:r>
              <a:rPr lang="fr-CA" sz="4000"/>
              <a:t>Les badges</a:t>
            </a:r>
            <a:endParaRPr lang="fr-CA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71E3162-5154-48C2-8AFC-8E61D5E1DDB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10000" y="1963669"/>
            <a:ext cx="11201487" cy="266930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fr-CA" sz="2800" dirty="0">
                <a:latin typeface="Arial" panose="020B0604020202020204" pitchFamily="34" charset="0"/>
                <a:ea typeface="Times New Roman" panose="02020603050405020304" pitchFamily="18" charset="0"/>
              </a:rPr>
              <a:t>Moodle permet l’attribution de badges numériques pour conserver l’engagement, susciter la motivation ou reconnaître une habilité / compétence acquise par l’élève.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endParaRPr lang="fr-CA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endParaRPr lang="fr-CA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buSzPct val="85000"/>
              <a:buFont typeface="Courier New" panose="02070309020205020404" pitchFamily="49" charset="0"/>
              <a:buChar char="o"/>
            </a:pPr>
            <a:endParaRPr lang="fr-CA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SzPct val="85000"/>
              <a:buFont typeface="Courier New" panose="02070309020205020404" pitchFamily="49" charset="0"/>
              <a:buChar char="o"/>
            </a:pPr>
            <a:endParaRPr lang="fr-CA" dirty="0"/>
          </a:p>
          <a:p>
            <a:pPr marL="0" indent="0">
              <a:buFont typeface="Wingdings 2" charset="2"/>
              <a:buNone/>
            </a:pPr>
            <a:endParaRPr lang="fr-CA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354A9D-1F51-405A-BD1D-4707303CA7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t="48371" r="25800"/>
          <a:stretch/>
        </p:blipFill>
        <p:spPr>
          <a:xfrm>
            <a:off x="890143" y="2937936"/>
            <a:ext cx="11041200" cy="372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71E3162-5154-48C2-8AFC-8E61D5E1DDB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1514" y="2046514"/>
            <a:ext cx="3820683" cy="399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5000"/>
              <a:buNone/>
            </a:pPr>
            <a:r>
              <a:rPr lang="en-US" sz="4000" err="1">
                <a:solidFill>
                  <a:srgbClr val="FFFFFF"/>
                </a:solidFill>
              </a:rPr>
              <a:t>Messagerie</a:t>
            </a:r>
            <a:r>
              <a:rPr lang="en-US" sz="4000">
                <a:solidFill>
                  <a:srgbClr val="FFFFFF"/>
                </a:solidFill>
              </a:rPr>
              <a:t> et </a:t>
            </a:r>
            <a:r>
              <a:rPr lang="en-US" sz="4000" err="1">
                <a:solidFill>
                  <a:srgbClr val="FFFFFF"/>
                </a:solidFill>
              </a:rPr>
              <a:t>clavardage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 err="1">
                <a:solidFill>
                  <a:srgbClr val="FFFFFF"/>
                </a:solidFill>
              </a:rPr>
              <a:t>intégré</a:t>
            </a:r>
            <a:r>
              <a:rPr lang="en-US" sz="4000">
                <a:solidFill>
                  <a:srgbClr val="FFFFFF"/>
                </a:solidFill>
              </a:rPr>
              <a:t>.</a:t>
            </a:r>
          </a:p>
          <a:p>
            <a:pPr>
              <a:buSzPct val="85000"/>
            </a:pPr>
            <a:endParaRPr lang="en-US" sz="1600">
              <a:solidFill>
                <a:srgbClr val="FFFFFF"/>
              </a:solidFill>
            </a:endParaRPr>
          </a:p>
          <a:p>
            <a:pPr marL="0" indent="0">
              <a:buSzPct val="85000"/>
              <a:buNone/>
            </a:pPr>
            <a:endParaRPr lang="en-US" sz="1600">
              <a:solidFill>
                <a:srgbClr val="FFFFFF"/>
              </a:solidFill>
            </a:endParaRPr>
          </a:p>
          <a:p>
            <a:pPr lvl="1">
              <a:buSzPct val="85000"/>
            </a:pPr>
            <a:endParaRPr lang="en-US">
              <a:solidFill>
                <a:srgbClr val="FFFFFF"/>
              </a:solidFill>
            </a:endParaRPr>
          </a:p>
          <a:p>
            <a:pPr lvl="1">
              <a:buSzPct val="85000"/>
            </a:pPr>
            <a:endParaRPr lang="en-US">
              <a:solidFill>
                <a:srgbClr val="FFFFFF"/>
              </a:solidFill>
            </a:endParaRPr>
          </a:p>
          <a:p>
            <a:pPr>
              <a:buSzPct val="85000"/>
            </a:pPr>
            <a:endParaRPr lang="en-US" sz="1600">
              <a:solidFill>
                <a:srgbClr val="FFFFFF"/>
              </a:solidFill>
            </a:endParaRPr>
          </a:p>
          <a:p>
            <a:pPr marL="0" indent="0"/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9180F1-F0FF-4156-9BBD-860A567C9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185" y="643467"/>
            <a:ext cx="5638953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7682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71E3162-5154-48C2-8AFC-8E61D5E1DDB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1514" y="2046514"/>
            <a:ext cx="3575737" cy="399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5000"/>
              <a:buNone/>
            </a:pPr>
            <a:r>
              <a:rPr lang="en-US" sz="3600" err="1">
                <a:solidFill>
                  <a:srgbClr val="FFFFFF"/>
                </a:solidFill>
              </a:rPr>
              <a:t>S’</a:t>
            </a:r>
            <a:r>
              <a:rPr lang="en-US" sz="3600" err="1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intègre</a:t>
            </a:r>
            <a:r>
              <a:rPr lang="en-US" sz="3600">
                <a:solidFill>
                  <a:srgbClr val="FFFFFF"/>
                </a:solidFill>
              </a:rPr>
              <a:t> dans Microsoft Teams </a:t>
            </a:r>
            <a:r>
              <a:rPr lang="en-US" sz="3600" err="1">
                <a:solidFill>
                  <a:srgbClr val="FFFFFF"/>
                </a:solidFill>
              </a:rPr>
              <a:t>depuis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peu</a:t>
            </a:r>
            <a:endParaRPr lang="en-US" sz="3600">
              <a:solidFill>
                <a:srgbClr val="FFFFFF"/>
              </a:solidFill>
            </a:endParaRPr>
          </a:p>
          <a:p>
            <a:pPr>
              <a:buSzPct val="85000"/>
            </a:pPr>
            <a:endParaRPr lang="en-US" sz="1600">
              <a:solidFill>
                <a:srgbClr val="FFFFFF"/>
              </a:solidFill>
            </a:endParaRPr>
          </a:p>
          <a:p>
            <a:pPr marL="0" indent="0">
              <a:buSzPct val="85000"/>
            </a:pPr>
            <a:endParaRPr lang="en-US" sz="1600">
              <a:solidFill>
                <a:srgbClr val="FFFFFF"/>
              </a:solidFill>
            </a:endParaRPr>
          </a:p>
          <a:p>
            <a:pPr lvl="1">
              <a:buSzPct val="85000"/>
            </a:pPr>
            <a:endParaRPr lang="en-US">
              <a:solidFill>
                <a:srgbClr val="FFFFFF"/>
              </a:solidFill>
            </a:endParaRPr>
          </a:p>
          <a:p>
            <a:pPr lvl="1">
              <a:buSzPct val="85000"/>
            </a:pPr>
            <a:endParaRPr lang="en-US">
              <a:solidFill>
                <a:srgbClr val="FFFFFF"/>
              </a:solidFill>
            </a:endParaRPr>
          </a:p>
          <a:p>
            <a:pPr>
              <a:buSzPct val="85000"/>
            </a:pPr>
            <a:endParaRPr lang="en-US" sz="1600">
              <a:solidFill>
                <a:srgbClr val="FFFFFF"/>
              </a:solidFill>
            </a:endParaRPr>
          </a:p>
          <a:p>
            <a:pPr marL="0" indent="0"/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5EF3C8CD-9DA9-48BE-BA97-E485DD36E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736" y="1062927"/>
            <a:ext cx="6267743" cy="473214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26292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26B89-268C-44F4-954A-D6049CA0C4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0000" y="139193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Moodle VS </a:t>
            </a:r>
            <a:r>
              <a:rPr lang="en-US" err="1"/>
              <a:t>certains</a:t>
            </a:r>
            <a:r>
              <a:rPr lang="en-US"/>
              <a:t> ENA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71E3162-5154-48C2-8AFC-8E61D5E1DDB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10000" y="1882559"/>
            <a:ext cx="5715253" cy="44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Par </a:t>
            </a:r>
            <a:r>
              <a:rPr lang="en-US" sz="2800" b="1" dirty="0" err="1"/>
              <a:t>contre</a:t>
            </a:r>
            <a:endParaRPr lang="en-US" sz="2800" b="1" dirty="0"/>
          </a:p>
          <a:p>
            <a:r>
              <a:rPr lang="en-US" sz="2400" dirty="0" err="1"/>
              <a:t>Nécessite</a:t>
            </a:r>
            <a:r>
              <a:rPr lang="en-US" sz="2400" dirty="0"/>
              <a:t> </a:t>
            </a:r>
            <a:r>
              <a:rPr lang="en-US" sz="2400" dirty="0" err="1"/>
              <a:t>une</a:t>
            </a:r>
            <a:r>
              <a:rPr lang="en-US" sz="2400" dirty="0"/>
              <a:t> installation </a:t>
            </a:r>
            <a:r>
              <a:rPr lang="en-US" sz="2400" dirty="0" err="1"/>
              <a:t>sur</a:t>
            </a:r>
            <a:r>
              <a:rPr lang="en-US" sz="2400" dirty="0"/>
              <a:t> un </a:t>
            </a:r>
            <a:r>
              <a:rPr lang="en-US" sz="2400" dirty="0" err="1"/>
              <a:t>serveur</a:t>
            </a:r>
            <a:r>
              <a:rPr lang="en-US" sz="2400" dirty="0"/>
              <a:t> </a:t>
            </a:r>
            <a:r>
              <a:rPr lang="en-US" sz="2400" dirty="0" err="1"/>
              <a:t>géré</a:t>
            </a:r>
            <a:r>
              <a:rPr lang="en-US" sz="2400" dirty="0"/>
              <a:t> par </a:t>
            </a:r>
            <a:r>
              <a:rPr lang="en-US" sz="2400" dirty="0" err="1"/>
              <a:t>votre</a:t>
            </a:r>
            <a:r>
              <a:rPr lang="en-US" sz="2400" dirty="0"/>
              <a:t> CSS </a:t>
            </a:r>
            <a:r>
              <a:rPr lang="en-US" sz="2400" dirty="0" err="1"/>
              <a:t>ou</a:t>
            </a:r>
            <a:r>
              <a:rPr lang="en-US" sz="2400" dirty="0"/>
              <a:t> par </a:t>
            </a:r>
            <a:r>
              <a:rPr lang="en-US" sz="2400" dirty="0" err="1"/>
              <a:t>une</a:t>
            </a:r>
            <a:r>
              <a:rPr lang="en-US" sz="2400" dirty="0"/>
              <a:t> instance nationale (Moodle FGA).</a:t>
            </a:r>
          </a:p>
          <a:p>
            <a:r>
              <a:rPr lang="en-US" sz="2400" dirty="0" err="1"/>
              <a:t>Nécessite</a:t>
            </a:r>
            <a:r>
              <a:rPr lang="en-US" sz="2400" dirty="0"/>
              <a:t> </a:t>
            </a:r>
            <a:r>
              <a:rPr lang="en-US" sz="2400" dirty="0" err="1"/>
              <a:t>l’utilsation</a:t>
            </a:r>
            <a:r>
              <a:rPr lang="en-US" sz="2400" dirty="0"/>
              <a:t> </a:t>
            </a:r>
            <a:r>
              <a:rPr lang="en-US" sz="2400" dirty="0" err="1"/>
              <a:t>d’une</a:t>
            </a:r>
            <a:r>
              <a:rPr lang="en-US" sz="2400" dirty="0"/>
              <a:t> </a:t>
            </a:r>
            <a:r>
              <a:rPr lang="en-US" sz="2400" dirty="0" err="1"/>
              <a:t>plateforme</a:t>
            </a:r>
            <a:r>
              <a:rPr lang="en-US" sz="2400" dirty="0"/>
              <a:t> de </a:t>
            </a:r>
            <a:r>
              <a:rPr lang="en-US" sz="2400" dirty="0" err="1"/>
              <a:t>visioconférence</a:t>
            </a:r>
            <a:r>
              <a:rPr lang="en-US" sz="2400" dirty="0"/>
              <a:t> externe tel </a:t>
            </a:r>
            <a:r>
              <a:rPr lang="en-US" sz="2400" dirty="0" err="1"/>
              <a:t>que</a:t>
            </a:r>
            <a:r>
              <a:rPr lang="en-US" sz="2400" dirty="0"/>
              <a:t>:</a:t>
            </a:r>
          </a:p>
          <a:p>
            <a:pPr lvl="2"/>
            <a:r>
              <a:rPr lang="en-US" sz="1800" dirty="0"/>
              <a:t>Zoom</a:t>
            </a:r>
          </a:p>
          <a:p>
            <a:pPr lvl="2"/>
            <a:r>
              <a:rPr lang="en-US" sz="1800" dirty="0"/>
              <a:t>Teams</a:t>
            </a:r>
          </a:p>
          <a:p>
            <a:pPr lvl="2"/>
            <a:r>
              <a:rPr lang="en-US" sz="1800" dirty="0"/>
              <a:t>Google Meet</a:t>
            </a:r>
          </a:p>
          <a:p>
            <a:pPr marL="0" indent="0"/>
            <a:endParaRPr lang="en-US" sz="1600" dirty="0"/>
          </a:p>
          <a:p>
            <a:pPr marL="0" indent="0"/>
            <a:endParaRPr lang="en-US" sz="1600" dirty="0"/>
          </a:p>
        </p:txBody>
      </p:sp>
      <p:pic>
        <p:nvPicPr>
          <p:cNvPr id="5" name="Image 4" descr="Une image contenant personne, portable, assis, ordinateur&#10;&#10;Description générée automatiquement">
            <a:extLst>
              <a:ext uri="{FF2B5EF4-FFF2-40B4-BE49-F238E27FC236}">
                <a16:creationId xmlns:a16="http://schemas.microsoft.com/office/drawing/2014/main" id="{2D846AB2-0352-4F25-8287-46792D84DA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64156" y="2076905"/>
            <a:ext cx="4821902" cy="320656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0414CD8-A336-471B-A6DE-8BB8AED2259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64156" y="5528626"/>
            <a:ext cx="47517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100">
                <a:hlinkClick r:id="rId7"/>
              </a:rPr>
              <a:t>https://pixabay.com/photos/virtual-learning-online-learn-5550480/</a:t>
            </a:r>
            <a:endParaRPr lang="fr-CA" sz="1100"/>
          </a:p>
        </p:txBody>
      </p:sp>
    </p:spTree>
    <p:extLst>
      <p:ext uri="{BB962C8B-B14F-4D97-AF65-F5344CB8AC3E}">
        <p14:creationId xmlns:p14="http://schemas.microsoft.com/office/powerpoint/2010/main" val="478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1951" y="-187442"/>
            <a:ext cx="10141613" cy="1798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8000" dirty="0"/>
              <a:t>Introduction à                    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28028" y="4633059"/>
            <a:ext cx="8414413" cy="16088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CA" sz="1800" dirty="0">
                <a:effectLst/>
                <a:latin typeface="Arial"/>
                <a:ea typeface="Calibri" panose="020F0502020204030204" pitchFamily="34" charset="0"/>
                <a:cs typeface="Arial"/>
              </a:rPr>
              <a:t>ADMPFP</a:t>
            </a:r>
            <a:r>
              <a:rPr lang="fr-CA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fr-CA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fr-CA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Journée pédagogique nationale en formation professionnelle</a:t>
            </a:r>
          </a:p>
          <a:p>
            <a:pPr algn="l">
              <a:lnSpc>
                <a:spcPct val="90000"/>
              </a:lnSpc>
            </a:pPr>
            <a:r>
              <a:rPr lang="fr-C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13 novembre 2020</a:t>
            </a:r>
            <a:endParaRPr lang="en-US" sz="1600" dirty="0">
              <a:solidFill>
                <a:srgbClr val="F3F3F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3F3F2"/>
                </a:solidFill>
              </a:rPr>
              <a:t>Animateur : Patrice Tourangeau</a:t>
            </a:r>
          </a:p>
          <a:p>
            <a:pPr algn="l">
              <a:lnSpc>
                <a:spcPct val="90000"/>
              </a:lnSpc>
            </a:pPr>
            <a:r>
              <a:rPr lang="en-US" sz="1600" dirty="0" err="1">
                <a:solidFill>
                  <a:srgbClr val="F3F3F2"/>
                </a:solidFill>
              </a:rPr>
              <a:t>Conseiller</a:t>
            </a:r>
            <a:r>
              <a:rPr lang="en-US" sz="1600" dirty="0">
                <a:solidFill>
                  <a:srgbClr val="F3F3F2"/>
                </a:solidFill>
              </a:rPr>
              <a:t> </a:t>
            </a:r>
            <a:r>
              <a:rPr lang="en-US" sz="1600" dirty="0" err="1">
                <a:solidFill>
                  <a:srgbClr val="F3F3F2"/>
                </a:solidFill>
              </a:rPr>
              <a:t>pédagogique</a:t>
            </a:r>
            <a:r>
              <a:rPr lang="en-US" sz="1600" dirty="0">
                <a:solidFill>
                  <a:srgbClr val="F3F3F2"/>
                </a:solidFill>
              </a:rPr>
              <a:t> </a:t>
            </a:r>
            <a:r>
              <a:rPr lang="en-US" sz="1600" dirty="0" err="1">
                <a:solidFill>
                  <a:srgbClr val="F3F3F2"/>
                </a:solidFill>
              </a:rPr>
              <a:t>en</a:t>
            </a:r>
            <a:r>
              <a:rPr lang="en-US" sz="1600" dirty="0">
                <a:solidFill>
                  <a:srgbClr val="F3F3F2"/>
                </a:solidFill>
              </a:rPr>
              <a:t> </a:t>
            </a:r>
            <a:r>
              <a:rPr lang="en-US" sz="1600" dirty="0" err="1">
                <a:solidFill>
                  <a:srgbClr val="F3F3F2"/>
                </a:solidFill>
              </a:rPr>
              <a:t>Intégration</a:t>
            </a:r>
            <a:r>
              <a:rPr lang="en-US" sz="1600" dirty="0">
                <a:solidFill>
                  <a:srgbClr val="F3F3F2"/>
                </a:solidFill>
              </a:rPr>
              <a:t> du numérique au CSS Marie-</a:t>
            </a:r>
            <a:r>
              <a:rPr lang="en-US" sz="1600" dirty="0" err="1">
                <a:solidFill>
                  <a:srgbClr val="F3F3F2"/>
                </a:solidFill>
              </a:rPr>
              <a:t>Victorin</a:t>
            </a:r>
            <a:endParaRPr lang="en-US" sz="1600" dirty="0">
              <a:solidFill>
                <a:srgbClr val="F3F3F2"/>
              </a:solidFill>
            </a:endParaRPr>
          </a:p>
        </p:txBody>
      </p:sp>
      <p:pic>
        <p:nvPicPr>
          <p:cNvPr id="6" name="Imag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8" y="6514764"/>
            <a:ext cx="804672" cy="283464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689765" y="6530479"/>
            <a:ext cx="12192000" cy="2769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/>
              <a:t>Cette </a:t>
            </a:r>
            <a:r>
              <a:rPr lang="en-US" sz="1200" err="1"/>
              <a:t>présentation</a:t>
            </a:r>
            <a:r>
              <a:rPr lang="en-US" sz="1200"/>
              <a:t> de Patrice Tourangeau </a:t>
            </a:r>
            <a:r>
              <a:rPr lang="en-US" sz="1200" err="1"/>
              <a:t>est</a:t>
            </a:r>
            <a:r>
              <a:rPr lang="en-US" sz="1200"/>
              <a:t> </a:t>
            </a:r>
            <a:r>
              <a:rPr lang="en-US" sz="1200" err="1"/>
              <a:t>rendue</a:t>
            </a:r>
            <a:r>
              <a:rPr lang="en-US" sz="1200"/>
              <a:t> disponible, </a:t>
            </a:r>
            <a:r>
              <a:rPr lang="en-US" sz="1200" err="1"/>
              <a:t>sauf</a:t>
            </a:r>
            <a:r>
              <a:rPr lang="en-US" sz="1200"/>
              <a:t> exceptions, sous la </a:t>
            </a:r>
            <a:r>
              <a:rPr lang="en-US" sz="1200" err="1"/>
              <a:t>licence</a:t>
            </a:r>
            <a:r>
              <a:rPr lang="en-US" sz="1200"/>
              <a:t> </a:t>
            </a:r>
            <a:r>
              <a:rPr lang="en-US" sz="1200">
                <a:hlinkClick r:id="rId10"/>
              </a:rPr>
              <a:t>Creative Commons Attribution 4.0</a:t>
            </a:r>
            <a:r>
              <a:rPr lang="en-US" sz="1200"/>
              <a:t>.</a:t>
            </a:r>
            <a:endParaRPr lang="fr-CA" sz="12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2AA13C-7A61-4B02-AD2E-26F208B844B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15" y="940943"/>
            <a:ext cx="6007100" cy="15324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52D828-54E1-441F-A6F5-947451BD7C0A}"/>
              </a:ext>
            </a:extLst>
          </p:cNvPr>
          <p:cNvSpPr txBox="1"/>
          <p:nvPr/>
        </p:nvSpPr>
        <p:spPr>
          <a:xfrm>
            <a:off x="1532700" y="2627583"/>
            <a:ext cx="9416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7200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bit.ly/intromoodlefp</a:t>
            </a:r>
            <a:endParaRPr lang="fr-CA" sz="7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A70DFA3-28CB-4A79-8898-C6D64E23A37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532700" y="1325460"/>
            <a:ext cx="10141613" cy="179896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437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7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1243362-FD7C-412C-9DB1-F854EB2F12E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96396" y="1308432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i="1">
                <a:solidFill>
                  <a:schemeClr val="bg1"/>
                </a:solidFill>
              </a:rPr>
              <a:t>Ressources</a:t>
            </a:r>
            <a:r>
              <a:rPr lang="en-US" sz="4400"/>
              <a:t> </a:t>
            </a:r>
            <a:r>
              <a:rPr lang="en-US" sz="4400" err="1"/>
              <a:t>qu’on</a:t>
            </a:r>
            <a:r>
              <a:rPr lang="en-US" sz="4400"/>
              <a:t> </a:t>
            </a:r>
            <a:r>
              <a:rPr lang="en-US" sz="4400" err="1"/>
              <a:t>peut</a:t>
            </a:r>
            <a:r>
              <a:rPr lang="en-US" sz="4400"/>
              <a:t> </a:t>
            </a:r>
            <a:r>
              <a:rPr lang="en-US" sz="4400" err="1"/>
              <a:t>ajouter</a:t>
            </a:r>
            <a:r>
              <a:rPr lang="en-US" sz="4400"/>
              <a:t> dans un </a:t>
            </a:r>
            <a:r>
              <a:rPr lang="en-US" sz="4400" err="1"/>
              <a:t>cours</a:t>
            </a:r>
            <a:r>
              <a:rPr lang="en-US" sz="4400"/>
              <a:t> Moodle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4187BE-B12A-49AC-9AB3-9095B935BC9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06075" y="1921164"/>
            <a:ext cx="7293127" cy="28078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3445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7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CE9FA8-0250-4E32-A82A-E25B5B69838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96396" y="122530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i="1" err="1">
                <a:solidFill>
                  <a:schemeClr val="bg1"/>
                </a:solidFill>
              </a:rPr>
              <a:t>Activités</a:t>
            </a:r>
            <a:r>
              <a:rPr lang="en-US" sz="4400"/>
              <a:t> </a:t>
            </a:r>
            <a:r>
              <a:rPr lang="en-US" sz="4400" err="1"/>
              <a:t>qu’on</a:t>
            </a:r>
            <a:r>
              <a:rPr lang="en-US" sz="4400"/>
              <a:t> </a:t>
            </a:r>
            <a:r>
              <a:rPr lang="en-US" sz="4400" err="1"/>
              <a:t>peut</a:t>
            </a:r>
            <a:r>
              <a:rPr lang="en-US" sz="4400"/>
              <a:t> </a:t>
            </a:r>
            <a:r>
              <a:rPr lang="en-US" sz="4400" err="1"/>
              <a:t>ajouter</a:t>
            </a:r>
            <a:r>
              <a:rPr lang="en-US" sz="4400"/>
              <a:t> dans un </a:t>
            </a:r>
            <a:r>
              <a:rPr lang="en-US" sz="4400" err="1"/>
              <a:t>cours</a:t>
            </a:r>
            <a:r>
              <a:rPr lang="en-US" sz="4400"/>
              <a:t> Moodle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099B6D-4F7C-4CED-ABFD-575D06B8ED0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89712" y="340619"/>
            <a:ext cx="6849581" cy="601050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584869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1978" y="178709"/>
            <a:ext cx="9755927" cy="910457"/>
          </a:xfrm>
        </p:spPr>
        <p:txBody>
          <a:bodyPr>
            <a:normAutofit/>
          </a:bodyPr>
          <a:lstStyle/>
          <a:p>
            <a:r>
              <a:rPr lang="fr-CA" sz="4800"/>
              <a:t>Les activités conditionnelles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1979" y="1991533"/>
            <a:ext cx="10800606" cy="1437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600"/>
              <a:t>Une fois le suivi d’achèvement activé, chaque élément peut s’afficher sous conditions.</a:t>
            </a:r>
          </a:p>
        </p:txBody>
      </p:sp>
    </p:spTree>
    <p:extLst>
      <p:ext uri="{BB962C8B-B14F-4D97-AF65-F5344CB8AC3E}">
        <p14:creationId xmlns:p14="http://schemas.microsoft.com/office/powerpoint/2010/main" val="41690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75344" y="196464"/>
            <a:ext cx="9755927" cy="910457"/>
          </a:xfrm>
        </p:spPr>
        <p:txBody>
          <a:bodyPr>
            <a:normAutofit/>
          </a:bodyPr>
          <a:lstStyle/>
          <a:p>
            <a:r>
              <a:rPr lang="fr-CA" sz="4800"/>
              <a:t>Les activités conditionnelles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4365" y="3429000"/>
            <a:ext cx="10103472" cy="1125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4000" b="1"/>
              <a:t>Utiles</a:t>
            </a:r>
            <a:r>
              <a:rPr lang="fr-CA" sz="4000"/>
              <a:t> pour dévoiler des activités lorsque certaines conditions sont remplies.</a:t>
            </a:r>
          </a:p>
          <a:p>
            <a:pPr marL="0" indent="0">
              <a:buNone/>
            </a:pPr>
            <a:r>
              <a:rPr lang="fr-CA" sz="4000"/>
              <a:t>Les activités à dévoiler peuvent :</a:t>
            </a:r>
          </a:p>
          <a:p>
            <a:pPr>
              <a:buFontTx/>
              <a:buChar char="-"/>
            </a:pPr>
            <a:r>
              <a:rPr lang="fr-CA" sz="4000"/>
              <a:t>Être en grisé (le joueur sait ce qu’il doit faire)</a:t>
            </a:r>
          </a:p>
          <a:p>
            <a:pPr>
              <a:buFontTx/>
              <a:buChar char="-"/>
            </a:pPr>
            <a:r>
              <a:rPr lang="fr-CA" sz="4000"/>
              <a:t>Être caché</a:t>
            </a:r>
          </a:p>
        </p:txBody>
      </p:sp>
    </p:spTree>
    <p:extLst>
      <p:ext uri="{BB962C8B-B14F-4D97-AF65-F5344CB8AC3E}">
        <p14:creationId xmlns:p14="http://schemas.microsoft.com/office/powerpoint/2010/main" val="20891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8610" y="98810"/>
            <a:ext cx="9755927" cy="910457"/>
          </a:xfrm>
        </p:spPr>
        <p:txBody>
          <a:bodyPr>
            <a:noAutofit/>
          </a:bodyPr>
          <a:lstStyle/>
          <a:p>
            <a:r>
              <a:rPr lang="fr-CA" sz="3600"/>
              <a:t>Les activités conditionnelles – comment?</a:t>
            </a: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/>
          <a:srcRect l="10064" t="20982" r="20662" b="21081"/>
          <a:stretch/>
        </p:blipFill>
        <p:spPr>
          <a:xfrm>
            <a:off x="1370462" y="1805898"/>
            <a:ext cx="9655604" cy="4540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5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8F3AB-AE98-479D-9748-6C3DF278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Allons explorer des </a:t>
            </a:r>
            <a:r>
              <a:rPr lang="en-US" err="1"/>
              <a:t>cours</a:t>
            </a:r>
            <a:r>
              <a:rPr lang="en-US"/>
              <a:t> Moodle</a:t>
            </a:r>
            <a:endParaRPr lang="fr-CA"/>
          </a:p>
        </p:txBody>
      </p:sp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DDDF11C7-AF0A-4AA6-8F88-C3827E3C0F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77571" y="1865883"/>
            <a:ext cx="8340789" cy="46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72DD59F-B8E6-40F8-818A-5BCAF3E8A56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Campus </a:t>
            </a:r>
            <a:r>
              <a:rPr lang="en-US" err="1"/>
              <a:t>Récit</a:t>
            </a:r>
            <a:endParaRPr lang="fr-CA"/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258757" y="5638620"/>
            <a:ext cx="5302541" cy="5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3600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campus.recit.qc.ca/</a:t>
            </a:r>
            <a:endParaRPr lang="fr-CA" sz="3600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>
            <a:hlinkClick r:id="rId6"/>
            <a:extLst>
              <a:ext uri="{FF2B5EF4-FFF2-40B4-BE49-F238E27FC236}">
                <a16:creationId xmlns:a16="http://schemas.microsoft.com/office/drawing/2014/main" id="{CE53C884-6487-4A1B-B8D5-479FBA959F8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04995" y="2018485"/>
            <a:ext cx="6096000" cy="339605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80211C-FB0C-4BB3-B1A1-6C8BDAE4F7AC}"/>
              </a:ext>
            </a:extLst>
          </p:cNvPr>
          <p:cNvSpPr txBox="1"/>
          <p:nvPr/>
        </p:nvSpPr>
        <p:spPr>
          <a:xfrm>
            <a:off x="801288" y="2018485"/>
            <a:ext cx="4666450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800" dirty="0"/>
              <a:t>10 000 enseignants inscrits</a:t>
            </a:r>
            <a:endParaRPr lang="fr-FR" sz="2800" dirty="0"/>
          </a:p>
          <a:p>
            <a:endParaRPr lang="fr-CA" sz="2800" dirty="0"/>
          </a:p>
          <a:p>
            <a:r>
              <a:rPr lang="fr-CA" sz="2800" dirty="0"/>
              <a:t>Plus de 100 formations disponibles</a:t>
            </a:r>
          </a:p>
          <a:p>
            <a:endParaRPr lang="fr-CA" sz="2800" dirty="0"/>
          </a:p>
          <a:p>
            <a:r>
              <a:rPr lang="fr-CA" sz="2800" dirty="0"/>
              <a:t>Plus de 1 000 visiteurs uniques par jour</a:t>
            </a:r>
          </a:p>
        </p:txBody>
      </p:sp>
    </p:spTree>
    <p:extLst>
      <p:ext uri="{BB962C8B-B14F-4D97-AF65-F5344CB8AC3E}">
        <p14:creationId xmlns:p14="http://schemas.microsoft.com/office/powerpoint/2010/main" val="10924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72DD59F-B8E6-40F8-818A-5BCAF3E8A56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Moodle pour la FGA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9689" y="2457037"/>
            <a:ext cx="6759314" cy="3543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800" b="1">
                <a:solidFill>
                  <a:schemeClr val="accent1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Moodle.recitfga.ca</a:t>
            </a:r>
            <a:endParaRPr lang="fr-CA" sz="28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00050" lvl="1" indent="0">
              <a:buNone/>
            </a:pPr>
            <a:r>
              <a:rPr lang="fr-CA" sz="2400"/>
              <a:t>Disponible depuis 2005</a:t>
            </a:r>
          </a:p>
          <a:p>
            <a:pPr marL="400050" lvl="1" indent="0">
              <a:buNone/>
            </a:pPr>
            <a:r>
              <a:rPr lang="fr-CA" sz="2400"/>
              <a:t>financé par le ministère (depuis 2013)</a:t>
            </a:r>
          </a:p>
          <a:p>
            <a:pPr marL="400050" lvl="1" indent="0">
              <a:buNone/>
            </a:pPr>
            <a:r>
              <a:rPr lang="fr-CA" sz="2400"/>
              <a:t>+ 12 000 personnes (compte élève)</a:t>
            </a:r>
          </a:p>
          <a:p>
            <a:pPr marL="400050" lvl="1" indent="0">
              <a:buNone/>
            </a:pPr>
            <a:r>
              <a:rPr lang="fr-CA" sz="2400"/>
              <a:t>+ 800 espaces de cours</a:t>
            </a:r>
            <a:endParaRPr lang="fr-CA" sz="2800"/>
          </a:p>
          <a:p>
            <a:pPr marL="0" indent="0">
              <a:buNone/>
            </a:pPr>
            <a:r>
              <a:rPr lang="fr-CA" sz="2800"/>
              <a:t>Le </a:t>
            </a:r>
            <a:r>
              <a:rPr lang="fr-CA" sz="2800" b="1"/>
              <a:t>salon national </a:t>
            </a:r>
            <a:r>
              <a:rPr lang="fr-CA" sz="2800"/>
              <a:t>des enseignants </a:t>
            </a:r>
          </a:p>
          <a:p>
            <a:pPr marL="0" indent="0">
              <a:buNone/>
            </a:pPr>
            <a:r>
              <a:rPr lang="fr-CA" sz="2800"/>
              <a:t>	lieu d’échanges et discussions</a:t>
            </a:r>
          </a:p>
          <a:p>
            <a:pPr marL="400050" lvl="1" indent="0">
              <a:buNone/>
            </a:pPr>
            <a:r>
              <a:rPr lang="fr-CA" sz="2400"/>
              <a:t>+ 1 700 enseignants de la FGA</a:t>
            </a:r>
          </a:p>
          <a:p>
            <a:pPr marL="400050" lvl="1" indent="0">
              <a:buNone/>
            </a:pPr>
            <a:r>
              <a:rPr lang="fr-CA" sz="2400"/>
              <a:t> 23 forums, 600 messages/an</a:t>
            </a:r>
          </a:p>
          <a:p>
            <a:pPr marL="0" indent="0">
              <a:buNone/>
            </a:pPr>
            <a:endParaRPr lang="fr-CA" sz="2800"/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492753" y="5452189"/>
            <a:ext cx="4308242" cy="5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200" u="sng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moodle.recitfga.ca</a:t>
            </a:r>
            <a:endParaRPr lang="fr-CA" sz="3200" u="sng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8A78D3-5B72-4547-BC05-6F26C7903FB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16109" y="1918245"/>
            <a:ext cx="4484886" cy="220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96A3B7-CCFD-46D2-A516-5B59878264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1288" y="91513"/>
            <a:ext cx="10571998" cy="907690"/>
          </a:xfrm>
        </p:spPr>
        <p:txBody>
          <a:bodyPr/>
          <a:lstStyle/>
          <a:p>
            <a:r>
              <a:rPr lang="en-US" sz="3600"/>
              <a:t>Comment </a:t>
            </a:r>
            <a:r>
              <a:rPr lang="en-US" sz="3600" err="1"/>
              <a:t>puis</a:t>
            </a:r>
            <a:r>
              <a:rPr lang="en-US" sz="3600"/>
              <a:t>-je </a:t>
            </a:r>
            <a:r>
              <a:rPr lang="en-US" sz="3600" err="1"/>
              <a:t>créer</a:t>
            </a:r>
            <a:r>
              <a:rPr lang="en-US" sz="3600"/>
              <a:t> un </a:t>
            </a:r>
            <a:r>
              <a:rPr lang="en-US" sz="3600" err="1"/>
              <a:t>cours</a:t>
            </a:r>
            <a:r>
              <a:rPr lang="en-US" sz="3600"/>
              <a:t> Moodle?</a:t>
            </a:r>
            <a:endParaRPr lang="fr-CA" sz="36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FE3C96-7032-49D7-88A1-234BE888541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3200" dirty="0"/>
              <a:t>Demander à </a:t>
            </a:r>
            <a:r>
              <a:rPr lang="en-US" sz="3200" dirty="0" err="1"/>
              <a:t>votre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 local </a:t>
            </a:r>
            <a:r>
              <a:rPr lang="en-US" sz="3200" dirty="0"/>
              <a:t>(CP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intégration</a:t>
            </a:r>
            <a:r>
              <a:rPr lang="en-US" sz="3200" dirty="0"/>
              <a:t> du numérique) de </a:t>
            </a:r>
            <a:r>
              <a:rPr lang="en-US" sz="3200" dirty="0" err="1"/>
              <a:t>votre</a:t>
            </a:r>
            <a:r>
              <a:rPr lang="en-US" sz="3200" dirty="0"/>
              <a:t> CSS.  </a:t>
            </a:r>
          </a:p>
          <a:p>
            <a:r>
              <a:rPr lang="en-US" sz="3200" dirty="0"/>
              <a:t>Si </a:t>
            </a:r>
            <a:r>
              <a:rPr lang="en-US" sz="3200" dirty="0" err="1"/>
              <a:t>vous</a:t>
            </a:r>
            <a:r>
              <a:rPr lang="en-US" sz="3200" dirty="0"/>
              <a:t> </a:t>
            </a:r>
            <a:r>
              <a:rPr lang="en-US" sz="3200" dirty="0" err="1"/>
              <a:t>n’avez</a:t>
            </a:r>
            <a:r>
              <a:rPr lang="en-US" sz="3200" dirty="0"/>
              <a:t> pas de </a:t>
            </a:r>
            <a:r>
              <a:rPr lang="en-US" sz="3200" dirty="0" err="1"/>
              <a:t>serveur</a:t>
            </a:r>
            <a:r>
              <a:rPr lang="en-US" sz="3200" dirty="0"/>
              <a:t> Moodle à </a:t>
            </a:r>
            <a:r>
              <a:rPr lang="en-US" sz="3200" dirty="0" err="1"/>
              <a:t>votre</a:t>
            </a:r>
            <a:r>
              <a:rPr lang="en-US" sz="3200" dirty="0"/>
              <a:t> CSS, le RÉCIT FGA </a:t>
            </a:r>
            <a:r>
              <a:rPr lang="en-US" sz="3200" dirty="0" err="1"/>
              <a:t>pourrait</a:t>
            </a:r>
            <a:r>
              <a:rPr lang="en-US" sz="3200" dirty="0"/>
              <a:t> </a:t>
            </a:r>
            <a:r>
              <a:rPr lang="en-US" sz="3200" dirty="0" err="1"/>
              <a:t>héberger</a:t>
            </a:r>
            <a:r>
              <a:rPr lang="en-US" sz="3200" dirty="0"/>
              <a:t> </a:t>
            </a:r>
            <a:r>
              <a:rPr lang="en-US" sz="3200" dirty="0" err="1"/>
              <a:t>votre</a:t>
            </a:r>
            <a:r>
              <a:rPr lang="en-US" sz="3200" dirty="0"/>
              <a:t> </a:t>
            </a:r>
            <a:r>
              <a:rPr lang="en-US" sz="3200" dirty="0" err="1"/>
              <a:t>cours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FP.  Par </a:t>
            </a:r>
            <a:r>
              <a:rPr lang="en-US" sz="3200" dirty="0" err="1"/>
              <a:t>contre</a:t>
            </a:r>
            <a:r>
              <a:rPr lang="en-US" sz="3200" dirty="0"/>
              <a:t>, </a:t>
            </a:r>
            <a:r>
              <a:rPr lang="en-US" sz="3200" dirty="0" err="1"/>
              <a:t>veuillez</a:t>
            </a:r>
            <a:r>
              <a:rPr lang="en-US" sz="3200" dirty="0"/>
              <a:t> faire la </a:t>
            </a:r>
            <a:r>
              <a:rPr lang="en-US" sz="3200" dirty="0" err="1"/>
              <a:t>demande</a:t>
            </a:r>
            <a:r>
              <a:rPr lang="en-US" sz="3200" dirty="0"/>
              <a:t> </a:t>
            </a:r>
            <a:r>
              <a:rPr lang="en-US" sz="3200" dirty="0" err="1"/>
              <a:t>localement</a:t>
            </a:r>
            <a:r>
              <a:rPr lang="en-US" sz="3200" dirty="0"/>
              <a:t> </a:t>
            </a:r>
            <a:r>
              <a:rPr lang="en-US" sz="3200" dirty="0" err="1"/>
              <a:t>avant</a:t>
            </a:r>
            <a:r>
              <a:rPr lang="en-US" sz="3200" dirty="0"/>
              <a:t> </a:t>
            </a:r>
            <a:r>
              <a:rPr lang="en-US" sz="3200" dirty="0" err="1"/>
              <a:t>toute</a:t>
            </a:r>
            <a:r>
              <a:rPr lang="en-US" sz="3200" dirty="0"/>
              <a:t> chose.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29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6210" y="482347"/>
            <a:ext cx="10691306" cy="706964"/>
          </a:xfrm>
        </p:spPr>
        <p:txBody>
          <a:bodyPr>
            <a:normAutofit fontScale="90000"/>
          </a:bodyPr>
          <a:lstStyle/>
          <a:p>
            <a:r>
              <a:rPr lang="fr-CA" sz="4800"/>
              <a:t>Questions et réponses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18712" y="2222288"/>
            <a:ext cx="10554574" cy="2769438"/>
          </a:xfrm>
        </p:spPr>
        <p:txBody>
          <a:bodyPr>
            <a:normAutofit/>
          </a:bodyPr>
          <a:lstStyle/>
          <a:p>
            <a:r>
              <a:rPr lang="en-US" sz="4800" err="1"/>
              <a:t>Avez-vous</a:t>
            </a:r>
            <a:r>
              <a:rPr lang="en-US" sz="4800"/>
              <a:t> des questions?</a:t>
            </a:r>
            <a:endParaRPr lang="fr-CA" sz="4800"/>
          </a:p>
        </p:txBody>
      </p:sp>
    </p:spTree>
    <p:extLst>
      <p:ext uri="{BB962C8B-B14F-4D97-AF65-F5344CB8AC3E}">
        <p14:creationId xmlns:p14="http://schemas.microsoft.com/office/powerpoint/2010/main" val="34380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10BD-69CF-4409-B15E-6D60541C0B7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Au menu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BC7DE9-4AE4-439A-9225-A07A9249206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01288" y="1817649"/>
            <a:ext cx="10554574" cy="4114800"/>
          </a:xfrm>
        </p:spPr>
        <p:txBody>
          <a:bodyPr>
            <a:normAutofit/>
          </a:bodyPr>
          <a:lstStyle/>
          <a:p>
            <a:r>
              <a:rPr lang="fr-CA" sz="3200" dirty="0"/>
              <a:t>Souriez vous êtes filmés!</a:t>
            </a:r>
            <a:endParaRPr lang="en-US" sz="3200" dirty="0"/>
          </a:p>
          <a:p>
            <a:r>
              <a:rPr lang="en-US" sz="3200" dirty="0"/>
              <a:t>Intention de la rencontre</a:t>
            </a:r>
          </a:p>
          <a:p>
            <a:r>
              <a:rPr lang="en-US" sz="3200" dirty="0" err="1"/>
              <a:t>Qu’est-ce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Moodle?</a:t>
            </a:r>
          </a:p>
          <a:p>
            <a:r>
              <a:rPr lang="en-US" sz="3200" dirty="0"/>
              <a:t>Comment </a:t>
            </a:r>
            <a:r>
              <a:rPr lang="en-US" sz="3200" dirty="0" err="1"/>
              <a:t>puis-je</a:t>
            </a:r>
            <a:r>
              <a:rPr lang="en-US" sz="3200" dirty="0"/>
              <a:t> </a:t>
            </a:r>
            <a:r>
              <a:rPr lang="en-US" sz="3200" dirty="0" err="1"/>
              <a:t>créer</a:t>
            </a:r>
            <a:r>
              <a:rPr lang="en-US" sz="3200" dirty="0"/>
              <a:t> un </a:t>
            </a:r>
            <a:r>
              <a:rPr lang="en-US" sz="3200" dirty="0" err="1"/>
              <a:t>cours</a:t>
            </a:r>
            <a:r>
              <a:rPr lang="en-US" sz="3200" dirty="0"/>
              <a:t> Moodle?</a:t>
            </a:r>
          </a:p>
          <a:p>
            <a:r>
              <a:rPr lang="en-US" sz="3200" dirty="0"/>
              <a:t>Questions?</a:t>
            </a:r>
          </a:p>
          <a:p>
            <a:r>
              <a:rPr lang="en-US" sz="3200" dirty="0" err="1"/>
              <a:t>Retour</a:t>
            </a:r>
            <a:r>
              <a:rPr lang="en-US" sz="3200" dirty="0"/>
              <a:t> </a:t>
            </a:r>
            <a:r>
              <a:rPr lang="en-US" sz="3200" dirty="0" err="1"/>
              <a:t>sur</a:t>
            </a:r>
            <a:r>
              <a:rPr lang="en-US" sz="3200" dirty="0"/>
              <a:t> l’intention par un questionnaire </a:t>
            </a:r>
            <a:r>
              <a:rPr lang="en-US" sz="3200" dirty="0" err="1"/>
              <a:t>interactif</a:t>
            </a:r>
            <a:endParaRPr lang="en-US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0B532C-73B2-4879-AA7B-F93FE2A526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59" y="1575053"/>
            <a:ext cx="1222424" cy="122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21EF5-09DA-4BDD-82A4-1FB279D76C4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Quiz </a:t>
            </a:r>
            <a:r>
              <a:rPr lang="en-US" err="1"/>
              <a:t>interactif</a:t>
            </a:r>
            <a:r>
              <a:rPr lang="en-US"/>
              <a:t> sur Moodle</a:t>
            </a:r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D1796A-ED63-4DE7-B15E-A8F58B0ADF77}"/>
              </a:ext>
            </a:extLst>
          </p:cNvPr>
          <p:cNvSpPr txBox="1"/>
          <p:nvPr/>
        </p:nvSpPr>
        <p:spPr>
          <a:xfrm>
            <a:off x="1222886" y="2038380"/>
            <a:ext cx="947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Répondez à ce questionnaire interactif en cliquant ici.</a:t>
            </a:r>
            <a:endParaRPr lang="fr-CA" sz="3600" dirty="0">
              <a:solidFill>
                <a:schemeClr val="accent1"/>
              </a:solidFill>
            </a:endParaRP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6BC65FBC-FC7C-431F-B281-16EA8EB6A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347" y="3042126"/>
            <a:ext cx="3112363" cy="3112363"/>
          </a:xfrm>
          <a:prstGeom prst="rect">
            <a:avLst/>
          </a:prstGeom>
        </p:spPr>
      </p:pic>
      <p:pic>
        <p:nvPicPr>
          <p:cNvPr id="7" name="Image 6" descr="Une image contenant objet, horloge, signe&#10;&#10;Description générée automatiquement">
            <a:extLst>
              <a:ext uri="{FF2B5EF4-FFF2-40B4-BE49-F238E27FC236}">
                <a16:creationId xmlns:a16="http://schemas.microsoft.com/office/drawing/2014/main" id="{312D453B-333B-4D6D-A48C-0CDCE8CF8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42376" y="-18153"/>
            <a:ext cx="1555671" cy="144687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395123F-A331-4345-8307-5170D1DFF2D2}"/>
              </a:ext>
            </a:extLst>
          </p:cNvPr>
          <p:cNvSpPr txBox="1"/>
          <p:nvPr/>
        </p:nvSpPr>
        <p:spPr>
          <a:xfrm>
            <a:off x="10610764" y="1589914"/>
            <a:ext cx="12764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00" dirty="0">
                <a:hlinkClick r:id="rId6" tooltip="https://commons.wikimedia.org/wiki/File:Microsoft_Forms_(2019-present).svg"/>
              </a:rPr>
              <a:t>Cette photo</a:t>
            </a:r>
            <a:r>
              <a:rPr lang="fr-CA" sz="700" dirty="0"/>
              <a:t> par Auteur inconnu est soumise à la licence </a:t>
            </a:r>
            <a:r>
              <a:rPr lang="fr-CA" sz="700" dirty="0">
                <a:hlinkClick r:id="rId7" tooltip="https://creativecommons.org/licenses/by-sa/3.0/"/>
              </a:rPr>
              <a:t>CC BY-SA</a:t>
            </a:r>
            <a:endParaRPr lang="fr-CA" sz="700" dirty="0"/>
          </a:p>
        </p:txBody>
      </p:sp>
    </p:spTree>
    <p:extLst>
      <p:ext uri="{BB962C8B-B14F-4D97-AF65-F5344CB8AC3E}">
        <p14:creationId xmlns:p14="http://schemas.microsoft.com/office/powerpoint/2010/main" val="37504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275E2-DE21-4F46-B991-B132BC6D363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1288" y="91512"/>
            <a:ext cx="10571998" cy="998379"/>
          </a:xfrm>
        </p:spPr>
        <p:txBody>
          <a:bodyPr/>
          <a:lstStyle/>
          <a:p>
            <a:r>
              <a:rPr lang="en-US"/>
              <a:t>Ressources sur Moodle</a:t>
            </a:r>
            <a:endParaRPr lang="fr-CA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7804F1-D752-4D0B-96E8-F7B6E984E3D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32769" y="3136612"/>
            <a:ext cx="8748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>
                <a:solidFill>
                  <a:schemeClr val="accent1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 en vidéos</a:t>
            </a:r>
            <a:endParaRPr lang="fr-CA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2ED6F7-431C-4012-ADBA-520D9755A7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32769" y="4095066"/>
            <a:ext cx="857582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>
                <a:solidFill>
                  <a:schemeClr val="accent1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Débuter avec Moodle:</a:t>
            </a:r>
            <a:endParaRPr lang="fr-CA" sz="28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CA"/>
              <a:t>Cliquez sur connexion anonyme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B0CBB1-15EA-415A-9C38-82C450B5A3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32769" y="5120077"/>
            <a:ext cx="10422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>
                <a:solidFill>
                  <a:schemeClr val="accent1">
                    <a:lumMod val="60000"/>
                    <a:lumOff val="4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 intermédiaire</a:t>
            </a:r>
            <a:endParaRPr lang="fr-CA" sz="2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2A75DB-EB39-4DCE-BA56-05B5A7968DC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32769" y="2300091"/>
            <a:ext cx="8748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>
                <a:solidFill>
                  <a:schemeClr val="accent1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Moodle.org documentation en français</a:t>
            </a:r>
            <a:endParaRPr lang="fr-CA" sz="32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9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5D044-6E95-4F6B-BCF2-88B6A73F8F8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Intention de la rencontre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B8B10D-5E99-4DC8-85E6-C1AA1A60B65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01288" y="1610744"/>
            <a:ext cx="10554574" cy="3636511"/>
          </a:xfrm>
        </p:spPr>
        <p:txBody>
          <a:bodyPr/>
          <a:lstStyle/>
          <a:p>
            <a:r>
              <a:rPr lang="en-US" sz="4400" dirty="0" err="1"/>
              <a:t>Découvrir</a:t>
            </a:r>
            <a:r>
              <a:rPr lang="en-US" sz="4400" dirty="0"/>
              <a:t> </a:t>
            </a:r>
            <a:r>
              <a:rPr lang="en-US" sz="4400" dirty="0" err="1"/>
              <a:t>le</a:t>
            </a:r>
            <a:r>
              <a:rPr lang="en-US" sz="4400" dirty="0"/>
              <a:t> </a:t>
            </a:r>
            <a:r>
              <a:rPr lang="en-US" sz="4400" dirty="0" err="1"/>
              <a:t>système</a:t>
            </a:r>
            <a:r>
              <a:rPr lang="en-US" sz="4400" dirty="0"/>
              <a:t> de </a:t>
            </a:r>
            <a:r>
              <a:rPr lang="en-US" sz="4400" dirty="0" err="1"/>
              <a:t>gestion</a:t>
            </a:r>
            <a:r>
              <a:rPr lang="en-US" sz="4400" dirty="0"/>
              <a:t> des </a:t>
            </a:r>
            <a:r>
              <a:rPr lang="en-US" sz="4400" dirty="0" err="1"/>
              <a:t>apprentissages</a:t>
            </a:r>
            <a:r>
              <a:rPr lang="en-US" sz="4400" dirty="0"/>
              <a:t> </a:t>
            </a:r>
            <a:r>
              <a:rPr lang="en-US" sz="4400" dirty="0" err="1"/>
              <a:t>qu’est</a:t>
            </a:r>
            <a:r>
              <a:rPr lang="en-US" sz="4400" dirty="0"/>
              <a:t> Moodle.</a:t>
            </a:r>
            <a:endParaRPr lang="fr-CA" sz="44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748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8BE07-7A8C-4A9B-A6CA-F861F3802E0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0001" y="318704"/>
            <a:ext cx="10571998" cy="769053"/>
          </a:xfrm>
        </p:spPr>
        <p:txBody>
          <a:bodyPr/>
          <a:lstStyle/>
          <a:p>
            <a:r>
              <a:rPr lang="en-US" sz="5400"/>
              <a:t>Un </a:t>
            </a:r>
            <a:r>
              <a:rPr lang="en-US" sz="5400" err="1"/>
              <a:t>peu</a:t>
            </a:r>
            <a:r>
              <a:rPr lang="en-US" sz="5400"/>
              <a:t> </a:t>
            </a:r>
            <a:r>
              <a:rPr lang="en-US" sz="5400" err="1"/>
              <a:t>d’histoire</a:t>
            </a:r>
            <a:endParaRPr lang="fr-CA" sz="54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A7EB61-A17F-4F39-8A70-7B4700613BA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59208" y="1902691"/>
            <a:ext cx="4227145" cy="2056750"/>
          </a:xfrm>
          <a:prstGeom prst="rect">
            <a:avLst/>
          </a:prstGeom>
        </p:spPr>
      </p:pic>
      <p:sp>
        <p:nvSpPr>
          <p:cNvPr id="10" name="Espace réservé du contenu 10">
            <a:extLst>
              <a:ext uri="{FF2B5EF4-FFF2-40B4-BE49-F238E27FC236}">
                <a16:creationId xmlns:a16="http://schemas.microsoft.com/office/drawing/2014/main" id="{B000EB5C-A323-4BFA-A546-D0ACAD56689A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5647" y="2161309"/>
            <a:ext cx="6737262" cy="4249503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CA" sz="3400" dirty="0"/>
              <a:t>Créé en Australie en 2002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3400" dirty="0"/>
              <a:t>Système de gestion des apprentissages libre (gratuit)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3400" dirty="0"/>
              <a:t>Doit être hébergé sur un serveur ($)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3400" dirty="0"/>
              <a:t>Disponible en plus de </a:t>
            </a:r>
            <a:r>
              <a:rPr lang="fr-CA" sz="3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 langues</a:t>
            </a:r>
            <a:endParaRPr lang="fr-CA" sz="3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CA" sz="3400" dirty="0"/>
              <a:t>Mis à jour régulièrement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3400" dirty="0"/>
              <a:t>Utilisé dans des milliers d’universités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CA" sz="3400" dirty="0"/>
              <a:t>Avec </a:t>
            </a:r>
            <a:r>
              <a:rPr lang="fr-CA" sz="3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 documentation abondante </a:t>
            </a:r>
            <a:endParaRPr lang="fr-CA" sz="3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CA" sz="3400" dirty="0"/>
              <a:t>Et une communauté très vivante</a:t>
            </a:r>
          </a:p>
          <a:p>
            <a:endParaRPr lang="fr-CA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CA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74B8F4E-4F62-4CF1-96EC-849106A532C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89822" y="4329035"/>
            <a:ext cx="4196531" cy="170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159" y="387193"/>
            <a:ext cx="8940054" cy="706964"/>
          </a:xfrm>
        </p:spPr>
        <p:txBody>
          <a:bodyPr>
            <a:normAutofit fontScale="90000"/>
          </a:bodyPr>
          <a:lstStyle/>
          <a:p>
            <a:r>
              <a:rPr lang="fr-CA" sz="4800"/>
              <a:t>Moodle VS certains ENA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731975-F1EE-43A4-8919-06A75E1207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77523" y="2336090"/>
            <a:ext cx="6377758" cy="3427753"/>
          </a:xfrm>
          <a:prstGeom prst="rect">
            <a:avLst/>
          </a:prstGeo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1DB988F-ADB6-4D9B-B2B8-D2AE299BFA8A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38814" y="1830057"/>
            <a:ext cx="4738709" cy="4439821"/>
          </a:xfrm>
        </p:spPr>
        <p:txBody>
          <a:bodyPr>
            <a:normAutofit/>
          </a:bodyPr>
          <a:lstStyle/>
          <a:p>
            <a:r>
              <a:rPr lang="fr-CA" sz="2400" dirty="0"/>
              <a:t>Microsoft Teams et la Suite Google Éducation sont des </a:t>
            </a:r>
            <a:r>
              <a:rPr lang="fr-CA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environnement numérique d’apprentissage </a:t>
            </a:r>
            <a:r>
              <a:rPr lang="fr-CA" sz="2400" dirty="0"/>
              <a:t>(ENA).</a:t>
            </a:r>
          </a:p>
          <a:p>
            <a:endParaRPr lang="fr-CA" sz="2400" dirty="0"/>
          </a:p>
          <a:p>
            <a:r>
              <a:rPr lang="fr-CA" sz="2400" dirty="0"/>
              <a:t>Moodle est un </a:t>
            </a:r>
            <a:r>
              <a:rPr lang="fr-CA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système de gestion des apprentissages </a:t>
            </a:r>
            <a:r>
              <a:rPr lang="fr-CA" sz="2400" dirty="0">
                <a:latin typeface="Arial" panose="020B0604020202020204" pitchFamily="34" charset="0"/>
                <a:ea typeface="Calibri" panose="020F0502020204030204" pitchFamily="34" charset="0"/>
              </a:rPr>
              <a:t>(SGA) ou un learning management system (LMS)</a:t>
            </a:r>
          </a:p>
        </p:txBody>
      </p:sp>
    </p:spTree>
    <p:extLst>
      <p:ext uri="{BB962C8B-B14F-4D97-AF65-F5344CB8AC3E}">
        <p14:creationId xmlns:p14="http://schemas.microsoft.com/office/powerpoint/2010/main" val="41964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159" y="387193"/>
            <a:ext cx="8940054" cy="706964"/>
          </a:xfrm>
        </p:spPr>
        <p:txBody>
          <a:bodyPr>
            <a:normAutofit fontScale="90000"/>
          </a:bodyPr>
          <a:lstStyle/>
          <a:p>
            <a:r>
              <a:rPr lang="fr-CA" sz="4800"/>
              <a:t>Moodle VS certains ENA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F1DB988F-ADB6-4D9B-B2B8-D2AE299BFA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38814" y="1696892"/>
            <a:ext cx="10349396" cy="4439821"/>
          </a:xfrm>
        </p:spPr>
        <p:txBody>
          <a:bodyPr>
            <a:noAutofit/>
          </a:bodyPr>
          <a:lstStyle/>
          <a:p>
            <a:r>
              <a:rPr lang="fr-CA" sz="3200" i="1" dirty="0"/>
              <a:t>Microsoft Teams et la Suite Google Éducation </a:t>
            </a:r>
            <a:r>
              <a:rPr lang="fr-CA" sz="3200" dirty="0"/>
              <a:t>ont été créés pour de </a:t>
            </a:r>
            <a:r>
              <a:rPr lang="fr-C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l’enseignement à</a:t>
            </a:r>
            <a:r>
              <a:rPr lang="fr-CA" sz="3200" b="1" dirty="0"/>
              <a:t> </a:t>
            </a:r>
            <a:r>
              <a:rPr lang="fr-C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distance principalement synchrone </a:t>
            </a:r>
            <a:r>
              <a:rPr lang="fr-CA" sz="3200" dirty="0"/>
              <a:t>(l’enseignant donne un cours à distance).  Les élèves peuvent faire des travaux dans l’ENA par la suite ou avant un cours. </a:t>
            </a:r>
            <a:endParaRPr lang="fr-CA" sz="1600" dirty="0"/>
          </a:p>
          <a:p>
            <a:r>
              <a:rPr lang="fr-CA" sz="3200" i="1" dirty="0"/>
              <a:t>Moodle </a:t>
            </a:r>
            <a:r>
              <a:rPr lang="fr-CA" sz="3200" dirty="0"/>
              <a:t>permet de créer des </a:t>
            </a:r>
            <a:r>
              <a:rPr lang="fr-C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 complètement asynchrones et automatisés. </a:t>
            </a:r>
          </a:p>
        </p:txBody>
      </p:sp>
    </p:spTree>
    <p:extLst>
      <p:ext uri="{BB962C8B-B14F-4D97-AF65-F5344CB8AC3E}">
        <p14:creationId xmlns:p14="http://schemas.microsoft.com/office/powerpoint/2010/main" val="3284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26B89-268C-44F4-954A-D6049CA0C4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0000" y="209195"/>
            <a:ext cx="10571998" cy="840074"/>
          </a:xfrm>
        </p:spPr>
        <p:txBody>
          <a:bodyPr/>
          <a:lstStyle/>
          <a:p>
            <a:r>
              <a:rPr lang="fr-CA" sz="4000"/>
              <a:t>Moodle VS certains ENA</a:t>
            </a:r>
            <a:endParaRPr lang="fr-CA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71E3162-5154-48C2-8AFC-8E61D5E1DDB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90286" y="1617261"/>
            <a:ext cx="11201487" cy="48451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5000"/>
              <a:buNone/>
            </a:pPr>
            <a:r>
              <a:rPr lang="fr-CA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Moodle est une plateforme d’apprentissages en ligne complète (SGA)</a:t>
            </a:r>
            <a:endParaRPr lang="fr-CA" sz="2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fr-CA" sz="2600" dirty="0">
                <a:latin typeface="Arial" panose="020B0604020202020204" pitchFamily="34" charset="0"/>
                <a:ea typeface="Times New Roman" panose="02020603050405020304" pitchFamily="18" charset="0"/>
              </a:rPr>
              <a:t>Organisation structurée des contenus et des activités d’apprentissage 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r>
              <a:rPr lang="fr-CA" sz="2600" dirty="0">
                <a:latin typeface="Arial" panose="020B0604020202020204" pitchFamily="34" charset="0"/>
                <a:ea typeface="Times New Roman" panose="02020603050405020304" pitchFamily="18" charset="0"/>
              </a:rPr>
              <a:t>Plus conviviale (une porte d’entrée)</a:t>
            </a:r>
          </a:p>
          <a:p>
            <a:pPr>
              <a:buSzPct val="85000"/>
              <a:buFont typeface="Courier New" panose="02070309020205020404" pitchFamily="49" charset="0"/>
              <a:buChar char="o"/>
            </a:pPr>
            <a:endParaRPr lang="fr-CA" sz="2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 fontAlgn="base">
              <a:buSzPts val="1000"/>
              <a:buNone/>
              <a:tabLst>
                <a:tab pos="914400" algn="l"/>
              </a:tabLst>
            </a:pPr>
            <a:endParaRPr lang="fr-CA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Font typeface="Wingdings 2" charset="2"/>
              <a:buNone/>
            </a:pPr>
            <a:endParaRPr lang="fr-CA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5C4552-A561-4929-AF3B-E0F57A5D223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70821" y="3355917"/>
            <a:ext cx="8850358" cy="32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3F8F8-18E6-4837-80DB-F56567FD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91513"/>
            <a:ext cx="10571998" cy="778500"/>
          </a:xfrm>
        </p:spPr>
        <p:txBody>
          <a:bodyPr/>
          <a:lstStyle/>
          <a:p>
            <a:r>
              <a:rPr lang="fr-CA" sz="4000"/>
              <a:t>Moodle VS certains ENA</a:t>
            </a:r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331B01-920B-4F93-94FA-A93B45387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88" y="961288"/>
            <a:ext cx="10433230" cy="56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Concis">
  <a:themeElements>
    <a:clrScheme name="Conci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onci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699452BB3F4498A2E537D36F47B15" ma:contentTypeVersion="12" ma:contentTypeDescription="Create a new document." ma:contentTypeScope="" ma:versionID="95238e7521a9f50c3bceaa756372ee04">
  <xsd:schema xmlns:xsd="http://www.w3.org/2001/XMLSchema" xmlns:xs="http://www.w3.org/2001/XMLSchema" xmlns:p="http://schemas.microsoft.com/office/2006/metadata/properties" xmlns:ns2="686e6ec3-323b-49c7-9497-fde61dc9f87a" xmlns:ns3="70bec518-4210-4017-a57d-dbd1a70fee6d" targetNamespace="http://schemas.microsoft.com/office/2006/metadata/properties" ma:root="true" ma:fieldsID="ae9c06a28399687ceaeb9bd7a9762058" ns2:_="" ns3:_="">
    <xsd:import namespace="686e6ec3-323b-49c7-9497-fde61dc9f87a"/>
    <xsd:import namespace="70bec518-4210-4017-a57d-dbd1a70fe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6ec3-323b-49c7-9497-fde61dc9f8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ec518-4210-4017-a57d-dbd1a70fee6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0bec518-4210-4017-a57d-dbd1a70fee6d">
      <UserInfo>
        <DisplayName>Stephane Lavoie</DisplayName>
        <AccountId>279</AccountId>
        <AccountType/>
      </UserInfo>
      <UserInfo>
        <DisplayName>STEPHANE LAVOIE</DisplayName>
        <AccountId>2359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5F391B-8923-4347-AB57-355E2F7C90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e6ec3-323b-49c7-9497-fde61dc9f87a"/>
    <ds:schemaRef ds:uri="70bec518-4210-4017-a57d-dbd1a70fe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B81AF-BD00-4DC7-9345-74A3C06B36A7}">
  <ds:schemaRefs>
    <ds:schemaRef ds:uri="http://schemas.microsoft.com/office/2006/metadata/properties"/>
    <ds:schemaRef ds:uri="http://www.w3.org/2000/xmlns/"/>
    <ds:schemaRef ds:uri="70bec518-4210-4017-a57d-dbd1a70fee6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585B98-F100-4598-ADA9-F732CF66F9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741</Words>
  <Application>Microsoft Office PowerPoint</Application>
  <PresentationFormat>Grand écran</PresentationFormat>
  <Paragraphs>136</Paragraphs>
  <Slides>31</Slides>
  <Notes>6</Notes>
  <HiddenSlides>3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Courier New</vt:lpstr>
      <vt:lpstr>Wingdings 2</vt:lpstr>
      <vt:lpstr>Concis</vt:lpstr>
      <vt:lpstr>Présentation PowerPoint</vt:lpstr>
      <vt:lpstr>Introduction à                       </vt:lpstr>
      <vt:lpstr>Au menu</vt:lpstr>
      <vt:lpstr>Intention de la rencontre</vt:lpstr>
      <vt:lpstr>Un peu d’histoire</vt:lpstr>
      <vt:lpstr>Moodle VS certains ENA</vt:lpstr>
      <vt:lpstr>Moodle VS certains ENA</vt:lpstr>
      <vt:lpstr>Moodle VS certains ENA</vt:lpstr>
      <vt:lpstr>Moodle VS certains ENA</vt:lpstr>
      <vt:lpstr>Interface personnalisable (thème)</vt:lpstr>
      <vt:lpstr>Interface personnalisable (thème)</vt:lpstr>
      <vt:lpstr>La magie du suivi d’achèvement  des activités</vt:lpstr>
      <vt:lpstr>L’élève voit sa progression</vt:lpstr>
      <vt:lpstr>L’enseignat obtient un rapport d’achèvement d’activités des étudiants par cours</vt:lpstr>
      <vt:lpstr>Rapport du participant pour l’élève</vt:lpstr>
      <vt:lpstr>Les badges</vt:lpstr>
      <vt:lpstr>Présentation PowerPoint</vt:lpstr>
      <vt:lpstr>Présentation PowerPoint</vt:lpstr>
      <vt:lpstr>Moodle VS certains ENA</vt:lpstr>
      <vt:lpstr>Ressources qu’on peut ajouter dans un cours Moodle</vt:lpstr>
      <vt:lpstr>Activités qu’on peut ajouter dans un cours Moodle</vt:lpstr>
      <vt:lpstr>Les activités conditionnelles</vt:lpstr>
      <vt:lpstr>Les activités conditionnelles</vt:lpstr>
      <vt:lpstr>Les activités conditionnelles – comment?</vt:lpstr>
      <vt:lpstr>Allons explorer des cours Moodle</vt:lpstr>
      <vt:lpstr>Campus Récit</vt:lpstr>
      <vt:lpstr>Moodle pour la FGA</vt:lpstr>
      <vt:lpstr>Comment puis-je créer un cours Moodle?</vt:lpstr>
      <vt:lpstr>Questions et réponses</vt:lpstr>
      <vt:lpstr>Quiz interactif sur Moodle</vt:lpstr>
      <vt:lpstr>Ressources sur Moodle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                      </dc:title>
  <dc:creator>Patrice Tourangeau</dc:creator>
  <cp:lastModifiedBy>Patrice Tourangeau</cp:lastModifiedBy>
  <cp:revision>2</cp:revision>
  <dcterms:created xsi:type="dcterms:W3CDTF">2020-11-12T16:48:28Z</dcterms:created>
  <dcterms:modified xsi:type="dcterms:W3CDTF">2020-11-13T14:58:46Z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0x01010098E699452BB3F4498A2E537D36F47B15</vt:lpwstr>
  </property>
</Properties>
</file>